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77" r:id="rId26"/>
  </p:sldIdLst>
  <p:sldSz cx="18288000" cy="10287000"/>
  <p:notesSz cx="6858000" cy="9144000"/>
  <p:embeddedFontLst>
    <p:embeddedFont>
      <p:font typeface="Algerian" panose="04020705040A02060702" pitchFamily="82" charset="0"/>
      <p:regular r:id="rId27"/>
    </p:embeddedFont>
    <p:embeddedFont>
      <p:font typeface="Archivo Black" panose="020B0604020202020204" charset="0"/>
      <p:regular r:id="rId28"/>
    </p:embeddedFont>
    <p:embeddedFont>
      <p:font typeface="Bukhari Script" panose="020B0604020202020204" charset="0"/>
      <p:regular r:id="rId29"/>
    </p:embeddedFont>
    <p:embeddedFont>
      <p:font typeface="Canva Sans" panose="020B0604020202020204" charset="0"/>
      <p:regular r:id="rId30"/>
    </p:embeddedFont>
    <p:embeddedFont>
      <p:font typeface="Canva Sans Bold" panose="020B0604020202020204" charset="0"/>
      <p:regular r:id="rId31"/>
    </p:embeddedFont>
    <p:embeddedFont>
      <p:font typeface="Shrikhand" panose="020B0604020202020204" charset="0"/>
      <p:regular r:id="rId32"/>
    </p:embeddedFont>
    <p:embeddedFont>
      <p:font typeface="Times New Roman Bold" panose="02020803070505020304" pitchFamily="18"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github.com/jaydeep04699/ipl-analysis-by-jaydeep/blob/main/flipcart%20milestone%20by%20jaydeep.ipynb"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grpSp>
        <p:nvGrpSpPr>
          <p:cNvPr id="3" name="Group 3"/>
          <p:cNvGrpSpPr/>
          <p:nvPr/>
        </p:nvGrpSpPr>
        <p:grpSpPr>
          <a:xfrm>
            <a:off x="9589607" y="0"/>
            <a:ext cx="8698393" cy="10400373"/>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114498" t="-230" r="-2201" b="-20632"/>
              </a:stretch>
            </a:blipFill>
          </p:spPr>
        </p:sp>
      </p:grpSp>
      <p:grpSp>
        <p:nvGrpSpPr>
          <p:cNvPr id="5" name="Group 5"/>
          <p:cNvGrpSpPr/>
          <p:nvPr/>
        </p:nvGrpSpPr>
        <p:grpSpPr>
          <a:xfrm>
            <a:off x="4191521" y="3405763"/>
            <a:ext cx="9904959" cy="3588846"/>
            <a:chOff x="0" y="0"/>
            <a:chExt cx="2608713" cy="945211"/>
          </a:xfrm>
        </p:grpSpPr>
        <p:sp>
          <p:nvSpPr>
            <p:cNvPr id="6" name="Freeform 6"/>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7" name="TextBox 7"/>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4237583"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4"/>
            <a:stretch>
              <a:fillRect t="-187363"/>
            </a:stretch>
          </a:blipFill>
        </p:spPr>
      </p:sp>
      <p:sp>
        <p:nvSpPr>
          <p:cNvPr id="9" name="TextBox 9"/>
          <p:cNvSpPr txBox="1"/>
          <p:nvPr/>
        </p:nvSpPr>
        <p:spPr>
          <a:xfrm>
            <a:off x="4191521" y="4011407"/>
            <a:ext cx="9904959" cy="3194685"/>
          </a:xfrm>
          <a:prstGeom prst="rect">
            <a:avLst/>
          </a:prstGeom>
        </p:spPr>
        <p:txBody>
          <a:bodyPr lIns="0" tIns="0" rIns="0" bIns="0" rtlCol="0" anchor="t">
            <a:spAutoFit/>
          </a:bodyPr>
          <a:lstStyle/>
          <a:p>
            <a:pPr algn="ctr">
              <a:lnSpc>
                <a:spcPts val="9099"/>
              </a:lnSpc>
            </a:pPr>
            <a:r>
              <a:rPr lang="en-US" sz="6499">
                <a:solidFill>
                  <a:srgbClr val="363D48"/>
                </a:solidFill>
                <a:latin typeface="Shrikhand"/>
                <a:ea typeface="Shrikhand"/>
                <a:cs typeface="Shrikhand"/>
                <a:sym typeface="Shrikhand"/>
              </a:rPr>
              <a:t>Customer Sentiment Analysis</a:t>
            </a:r>
          </a:p>
          <a:p>
            <a:pPr algn="ctr">
              <a:lnSpc>
                <a:spcPts val="7279"/>
              </a:lnSpc>
            </a:pPr>
            <a:endParaRPr lang="en-US" sz="6499">
              <a:solidFill>
                <a:srgbClr val="363D48"/>
              </a:solidFill>
              <a:latin typeface="Shrikhand"/>
              <a:ea typeface="Shrikhand"/>
              <a:cs typeface="Shrikhand"/>
              <a:sym typeface="Shrikha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5011045" y="141605"/>
            <a:ext cx="7853601" cy="887095"/>
          </a:xfrm>
          <a:prstGeom prst="rect">
            <a:avLst/>
          </a:prstGeom>
        </p:spPr>
        <p:txBody>
          <a:bodyPr lIns="0" tIns="0" rIns="0" bIns="0" rtlCol="0" anchor="t">
            <a:spAutoFit/>
          </a:bodyPr>
          <a:lstStyle/>
          <a:p>
            <a:pPr algn="ctr">
              <a:lnSpc>
                <a:spcPts val="7279"/>
              </a:lnSpc>
            </a:pPr>
            <a:r>
              <a:rPr lang="en-US" sz="5199">
                <a:solidFill>
                  <a:srgbClr val="CB6CE6"/>
                </a:solidFill>
                <a:latin typeface="Shrikhand"/>
                <a:ea typeface="Shrikhand"/>
                <a:cs typeface="Shrikhand"/>
                <a:sym typeface="Shrikhand"/>
              </a:rPr>
              <a:t>3. Sentiment Analysis:</a:t>
            </a:r>
          </a:p>
        </p:txBody>
      </p:sp>
      <p:sp>
        <p:nvSpPr>
          <p:cNvPr id="4" name="TextBox 4"/>
          <p:cNvSpPr txBox="1"/>
          <p:nvPr/>
        </p:nvSpPr>
        <p:spPr>
          <a:xfrm>
            <a:off x="0" y="1622834"/>
            <a:ext cx="18288000" cy="7291911"/>
          </a:xfrm>
          <a:prstGeom prst="rect">
            <a:avLst/>
          </a:prstGeom>
        </p:spPr>
        <p:txBody>
          <a:bodyPr lIns="0" tIns="0" rIns="0" bIns="0" rtlCol="0" anchor="t">
            <a:spAutoFit/>
          </a:bodyPr>
          <a:lstStyle/>
          <a:p>
            <a:pPr algn="ctr">
              <a:lnSpc>
                <a:spcPts val="4433"/>
              </a:lnSpc>
            </a:pPr>
            <a:r>
              <a:rPr lang="en-US" sz="3166">
                <a:solidFill>
                  <a:srgbClr val="000000"/>
                </a:solidFill>
                <a:latin typeface="Shrikhand"/>
                <a:ea typeface="Shrikhand"/>
                <a:cs typeface="Shrikhand"/>
                <a:sym typeface="Shrikhand"/>
              </a:rPr>
              <a:t>Tool: TextBlob</a:t>
            </a:r>
          </a:p>
          <a:p>
            <a:pPr algn="ctr">
              <a:lnSpc>
                <a:spcPts val="4433"/>
              </a:lnSpc>
            </a:pPr>
            <a:r>
              <a:rPr lang="en-US" sz="3166">
                <a:solidFill>
                  <a:srgbClr val="000000"/>
                </a:solidFill>
                <a:latin typeface="Shrikhand"/>
                <a:ea typeface="Shrikhand"/>
                <a:cs typeface="Shrikhand"/>
                <a:sym typeface="Shrikhand"/>
              </a:rPr>
              <a:t>Task: Analyze the sentiment of each review to classify them as either positive or negative.</a:t>
            </a:r>
          </a:p>
          <a:p>
            <a:pPr algn="ctr">
              <a:lnSpc>
                <a:spcPts val="4433"/>
              </a:lnSpc>
            </a:pPr>
            <a:r>
              <a:rPr lang="en-US" sz="3166">
                <a:solidFill>
                  <a:srgbClr val="000000"/>
                </a:solidFill>
                <a:latin typeface="Shrikhand"/>
                <a:ea typeface="Shrikhand"/>
                <a:cs typeface="Shrikhand"/>
                <a:sym typeface="Shrikhand"/>
              </a:rPr>
              <a:t>Steps:</a:t>
            </a:r>
          </a:p>
          <a:p>
            <a:pPr marL="683733" lvl="1" indent="-341867" algn="ctr">
              <a:lnSpc>
                <a:spcPts val="4433"/>
              </a:lnSpc>
              <a:buFont typeface="Arial"/>
              <a:buChar char="•"/>
            </a:pPr>
            <a:r>
              <a:rPr lang="en-US" sz="3166">
                <a:solidFill>
                  <a:srgbClr val="000000"/>
                </a:solidFill>
                <a:latin typeface="Shrikhand"/>
                <a:ea typeface="Shrikhand"/>
                <a:cs typeface="Shrikhand"/>
                <a:sym typeface="Shrikhand"/>
              </a:rPr>
              <a:t>Use TextBlob to perform sentiment analysis on the review text.</a:t>
            </a:r>
          </a:p>
          <a:p>
            <a:pPr algn="ctr">
              <a:lnSpc>
                <a:spcPts val="4433"/>
              </a:lnSpc>
            </a:pPr>
            <a:r>
              <a:rPr lang="en-US" sz="3166">
                <a:solidFill>
                  <a:srgbClr val="000000"/>
                </a:solidFill>
                <a:latin typeface="Shrikhand"/>
                <a:ea typeface="Shrikhand"/>
                <a:cs typeface="Shrikhand"/>
                <a:sym typeface="Shrikhand"/>
              </a:rPr>
              <a:t>TextBlob will provide a polarity score between -1 (negative) and +1 (positive), as well as a subjectivity score.</a:t>
            </a:r>
          </a:p>
          <a:p>
            <a:pPr marL="683733" lvl="1" indent="-341867" algn="ctr">
              <a:lnSpc>
                <a:spcPts val="4433"/>
              </a:lnSpc>
              <a:buFont typeface="Arial"/>
              <a:buChar char="•"/>
            </a:pPr>
            <a:r>
              <a:rPr lang="en-US" sz="3166">
                <a:solidFill>
                  <a:srgbClr val="000000"/>
                </a:solidFill>
                <a:latin typeface="Shrikhand"/>
                <a:ea typeface="Shrikhand"/>
                <a:cs typeface="Shrikhand"/>
                <a:sym typeface="Shrikhand"/>
              </a:rPr>
              <a:t>Define a threshold to classify the sentiment:</a:t>
            </a:r>
          </a:p>
          <a:p>
            <a:pPr algn="ctr">
              <a:lnSpc>
                <a:spcPts val="4433"/>
              </a:lnSpc>
            </a:pPr>
            <a:r>
              <a:rPr lang="en-US" sz="3166">
                <a:solidFill>
                  <a:srgbClr val="000000"/>
                </a:solidFill>
                <a:latin typeface="Shrikhand"/>
                <a:ea typeface="Shrikhand"/>
                <a:cs typeface="Shrikhand"/>
                <a:sym typeface="Shrikhand"/>
              </a:rPr>
              <a:t>Positive sentiment: Polarity score ≥ 0.1</a:t>
            </a:r>
          </a:p>
          <a:p>
            <a:pPr algn="ctr">
              <a:lnSpc>
                <a:spcPts val="4433"/>
              </a:lnSpc>
            </a:pPr>
            <a:r>
              <a:rPr lang="en-US" sz="3166">
                <a:solidFill>
                  <a:srgbClr val="000000"/>
                </a:solidFill>
                <a:latin typeface="Shrikhand"/>
                <a:ea typeface="Shrikhand"/>
                <a:cs typeface="Shrikhand"/>
                <a:sym typeface="Shrikhand"/>
              </a:rPr>
              <a:t>Negative sentiment: Polarity score &lt; 0.1</a:t>
            </a:r>
          </a:p>
          <a:p>
            <a:pPr marL="683733" lvl="1" indent="-341867" algn="ctr">
              <a:lnSpc>
                <a:spcPts val="4433"/>
              </a:lnSpc>
              <a:buFont typeface="Arial"/>
              <a:buChar char="•"/>
            </a:pPr>
            <a:r>
              <a:rPr lang="en-US" sz="3166">
                <a:solidFill>
                  <a:srgbClr val="000000"/>
                </a:solidFill>
                <a:latin typeface="Shrikhand"/>
                <a:ea typeface="Shrikhand"/>
                <a:cs typeface="Shrikhand"/>
                <a:sym typeface="Shrikhand"/>
              </a:rPr>
              <a:t>Store the sentiment classification for each review in the dataset.</a:t>
            </a:r>
          </a:p>
          <a:p>
            <a:pPr algn="ctr">
              <a:lnSpc>
                <a:spcPts val="4433"/>
              </a:lnSpc>
            </a:pPr>
            <a:r>
              <a:rPr lang="en-US" sz="3166">
                <a:solidFill>
                  <a:srgbClr val="000000"/>
                </a:solidFill>
                <a:latin typeface="Canva Sans"/>
                <a:ea typeface="Canva Sans"/>
                <a:cs typeface="Canva Sans"/>
                <a:sym typeface="Canva Sans"/>
              </a:rPr>
              <a:t> </a:t>
            </a:r>
          </a:p>
          <a:p>
            <a:pPr algn="ctr">
              <a:lnSpc>
                <a:spcPts val="4433"/>
              </a:lnSpc>
            </a:pPr>
            <a:endParaRPr lang="en-US" sz="3166">
              <a:solidFill>
                <a:srgbClr val="000000"/>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164912" y="222724"/>
            <a:ext cx="12623368" cy="9841552"/>
          </a:xfrm>
          <a:custGeom>
            <a:avLst/>
            <a:gdLst/>
            <a:ahLst/>
            <a:cxnLst/>
            <a:rect l="l" t="t" r="r" b="b"/>
            <a:pathLst>
              <a:path w="12623368" h="9841552">
                <a:moveTo>
                  <a:pt x="0" y="0"/>
                </a:moveTo>
                <a:lnTo>
                  <a:pt x="12623368" y="0"/>
                </a:lnTo>
                <a:lnTo>
                  <a:pt x="12623368" y="9841552"/>
                </a:lnTo>
                <a:lnTo>
                  <a:pt x="0" y="9841552"/>
                </a:lnTo>
                <a:lnTo>
                  <a:pt x="0" y="0"/>
                </a:lnTo>
                <a:close/>
              </a:path>
            </a:pathLst>
          </a:custGeom>
          <a:blipFill>
            <a:blip r:embed="rId3"/>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408824" y="201167"/>
            <a:ext cx="12870899" cy="9884665"/>
          </a:xfrm>
          <a:custGeom>
            <a:avLst/>
            <a:gdLst/>
            <a:ahLst/>
            <a:cxnLst/>
            <a:rect l="l" t="t" r="r" b="b"/>
            <a:pathLst>
              <a:path w="12870899" h="9884665">
                <a:moveTo>
                  <a:pt x="0" y="0"/>
                </a:moveTo>
                <a:lnTo>
                  <a:pt x="12870899" y="0"/>
                </a:lnTo>
                <a:lnTo>
                  <a:pt x="12870899" y="9884666"/>
                </a:lnTo>
                <a:lnTo>
                  <a:pt x="0" y="9884666"/>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018062" y="195258"/>
            <a:ext cx="14251877" cy="9896484"/>
          </a:xfrm>
          <a:custGeom>
            <a:avLst/>
            <a:gdLst/>
            <a:ahLst/>
            <a:cxnLst/>
            <a:rect l="l" t="t" r="r" b="b"/>
            <a:pathLst>
              <a:path w="14251877" h="9896484">
                <a:moveTo>
                  <a:pt x="0" y="0"/>
                </a:moveTo>
                <a:lnTo>
                  <a:pt x="14251876" y="0"/>
                </a:lnTo>
                <a:lnTo>
                  <a:pt x="14251876" y="9896484"/>
                </a:lnTo>
                <a:lnTo>
                  <a:pt x="0" y="9896484"/>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4885315" y="75565"/>
            <a:ext cx="8105061" cy="1811020"/>
          </a:xfrm>
          <a:prstGeom prst="rect">
            <a:avLst/>
          </a:prstGeom>
        </p:spPr>
        <p:txBody>
          <a:bodyPr lIns="0" tIns="0" rIns="0" bIns="0" rtlCol="0" anchor="t">
            <a:spAutoFit/>
          </a:bodyPr>
          <a:lstStyle/>
          <a:p>
            <a:pPr algn="ctr">
              <a:lnSpc>
                <a:spcPts val="7279"/>
              </a:lnSpc>
            </a:pPr>
            <a:r>
              <a:rPr lang="en-US" sz="5199">
                <a:solidFill>
                  <a:srgbClr val="010101"/>
                </a:solidFill>
                <a:latin typeface="Shrikhand"/>
                <a:ea typeface="Shrikhand"/>
                <a:cs typeface="Shrikhand"/>
                <a:sym typeface="Shrikhand"/>
              </a:rPr>
              <a:t>4. Data Analysis and Insights:</a:t>
            </a:r>
          </a:p>
        </p:txBody>
      </p:sp>
      <p:sp>
        <p:nvSpPr>
          <p:cNvPr id="3" name="TextBox 3"/>
          <p:cNvSpPr txBox="1"/>
          <p:nvPr/>
        </p:nvSpPr>
        <p:spPr>
          <a:xfrm>
            <a:off x="585496" y="2064215"/>
            <a:ext cx="17702504" cy="7448086"/>
          </a:xfrm>
          <a:prstGeom prst="rect">
            <a:avLst/>
          </a:prstGeom>
        </p:spPr>
        <p:txBody>
          <a:bodyPr lIns="0" tIns="0" rIns="0" bIns="0" rtlCol="0" anchor="t">
            <a:spAutoFit/>
          </a:bodyPr>
          <a:lstStyle/>
          <a:p>
            <a:pPr algn="ctr">
              <a:lnSpc>
                <a:spcPts val="4225"/>
              </a:lnSpc>
            </a:pPr>
            <a:r>
              <a:rPr lang="en-US" sz="3018">
                <a:solidFill>
                  <a:srgbClr val="686F7B"/>
                </a:solidFill>
                <a:latin typeface="Shrikhand"/>
                <a:ea typeface="Shrikhand"/>
                <a:cs typeface="Shrikhand"/>
                <a:sym typeface="Shrikhand"/>
              </a:rPr>
              <a:t>Tool: Pandas and Matplotlib/Seaborn for visualization</a:t>
            </a:r>
          </a:p>
          <a:p>
            <a:pPr algn="ctr">
              <a:lnSpc>
                <a:spcPts val="4225"/>
              </a:lnSpc>
            </a:pPr>
            <a:r>
              <a:rPr lang="en-US" sz="3018">
                <a:solidFill>
                  <a:srgbClr val="686F7B"/>
                </a:solidFill>
                <a:latin typeface="Shrikhand"/>
                <a:ea typeface="Shrikhand"/>
                <a:cs typeface="Shrikhand"/>
                <a:sym typeface="Shrikhand"/>
              </a:rPr>
              <a:t>Task: Perform an analysis on the sentiment of reviews and extract actionable insights.</a:t>
            </a:r>
          </a:p>
          <a:p>
            <a:pPr algn="ctr">
              <a:lnSpc>
                <a:spcPts val="4225"/>
              </a:lnSpc>
            </a:pPr>
            <a:r>
              <a:rPr lang="en-US" sz="3018">
                <a:solidFill>
                  <a:srgbClr val="686F7B"/>
                </a:solidFill>
                <a:latin typeface="Shrikhand"/>
                <a:ea typeface="Shrikhand"/>
                <a:cs typeface="Shrikhand"/>
                <a:sym typeface="Shrikhand"/>
              </a:rPr>
              <a:t>Steps:</a:t>
            </a:r>
          </a:p>
          <a:p>
            <a:pPr marL="651643" lvl="1" indent="-325821" algn="ctr">
              <a:lnSpc>
                <a:spcPts val="4225"/>
              </a:lnSpc>
              <a:buFont typeface="Arial"/>
              <a:buChar char="•"/>
            </a:pPr>
            <a:r>
              <a:rPr lang="en-US" sz="3018">
                <a:solidFill>
                  <a:srgbClr val="686F7B"/>
                </a:solidFill>
                <a:latin typeface="Shrikhand"/>
                <a:ea typeface="Shrikhand"/>
                <a:cs typeface="Shrikhand"/>
                <a:sym typeface="Shrikhand"/>
              </a:rPr>
              <a:t>Sentiment Distribution: Calculate the overall distribution of positive and negative sentiments for the 300 reviews.</a:t>
            </a:r>
          </a:p>
          <a:p>
            <a:pPr marL="651643" lvl="1" indent="-325821" algn="ctr">
              <a:lnSpc>
                <a:spcPts val="4225"/>
              </a:lnSpc>
              <a:buFont typeface="Arial"/>
              <a:buChar char="•"/>
            </a:pPr>
            <a:r>
              <a:rPr lang="en-US" sz="3018">
                <a:solidFill>
                  <a:srgbClr val="686F7B"/>
                </a:solidFill>
                <a:latin typeface="Shrikhand"/>
                <a:ea typeface="Shrikhand"/>
                <a:cs typeface="Shrikhand"/>
                <a:sym typeface="Shrikhand"/>
              </a:rPr>
              <a:t>Average Rating vs Sentiment: Analyze if there is any correlation between the numeric ratings (1-5 stars) and sentiment polarity. Do higher ratings correspond with more positive sentiments?</a:t>
            </a:r>
          </a:p>
          <a:p>
            <a:pPr marL="651643" lvl="1" indent="-325821" algn="ctr">
              <a:lnSpc>
                <a:spcPts val="4225"/>
              </a:lnSpc>
              <a:buFont typeface="Arial"/>
              <a:buChar char="•"/>
            </a:pPr>
            <a:r>
              <a:rPr lang="en-US" sz="3018">
                <a:solidFill>
                  <a:srgbClr val="686F7B"/>
                </a:solidFill>
                <a:latin typeface="Shrikhand"/>
                <a:ea typeface="Shrikhand"/>
                <a:cs typeface="Shrikhand"/>
                <a:sym typeface="Shrikhand"/>
              </a:rPr>
              <a:t>Word Cloud: Create a word cloud to identify the most frequently mentioned words in the positive and negative reviews.</a:t>
            </a:r>
          </a:p>
          <a:p>
            <a:pPr marL="651643" lvl="1" indent="-325821" algn="ctr">
              <a:lnSpc>
                <a:spcPts val="4225"/>
              </a:lnSpc>
              <a:buFont typeface="Arial"/>
              <a:buChar char="•"/>
            </a:pPr>
            <a:r>
              <a:rPr lang="en-US" sz="3018">
                <a:solidFill>
                  <a:srgbClr val="686F7B"/>
                </a:solidFill>
                <a:latin typeface="Shrikhand"/>
                <a:ea typeface="Shrikhand"/>
                <a:cs typeface="Shrikhand"/>
                <a:sym typeface="Shrikhand"/>
              </a:rPr>
              <a:t>Review Length Analysis: Investigate if longer reviews are associated with more detailed sentiments, either positive or negative.</a:t>
            </a:r>
          </a:p>
          <a:p>
            <a:pPr algn="ctr">
              <a:lnSpc>
                <a:spcPts val="4225"/>
              </a:lnSpc>
            </a:pPr>
            <a:r>
              <a:rPr lang="en-US" sz="3018">
                <a:solidFill>
                  <a:srgbClr val="686F7B"/>
                </a:solidFill>
                <a:latin typeface="Shrikhand"/>
                <a:ea typeface="Shrikhand"/>
                <a:cs typeface="Shrikhand"/>
                <a:sym typeface="Shrikhand"/>
              </a:rPr>
              <a:t> </a:t>
            </a:r>
          </a:p>
          <a:p>
            <a:pPr algn="ctr">
              <a:lnSpc>
                <a:spcPts val="4225"/>
              </a:lnSpc>
            </a:pPr>
            <a:endParaRPr lang="en-US" sz="3018">
              <a:solidFill>
                <a:srgbClr val="686F7B"/>
              </a:solidFill>
              <a:latin typeface="Shrikhand"/>
              <a:ea typeface="Shrikhand"/>
              <a:cs typeface="Shrikhand"/>
              <a:sym typeface="Shrikha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917135" y="323912"/>
            <a:ext cx="13272530" cy="9639175"/>
          </a:xfrm>
          <a:custGeom>
            <a:avLst/>
            <a:gdLst/>
            <a:ahLst/>
            <a:cxnLst/>
            <a:rect l="l" t="t" r="r" b="b"/>
            <a:pathLst>
              <a:path w="13272530" h="9639175">
                <a:moveTo>
                  <a:pt x="0" y="0"/>
                </a:moveTo>
                <a:lnTo>
                  <a:pt x="13272530" y="0"/>
                </a:lnTo>
                <a:lnTo>
                  <a:pt x="13272530" y="9639176"/>
                </a:lnTo>
                <a:lnTo>
                  <a:pt x="0" y="9639176"/>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7185353" y="122555"/>
            <a:ext cx="3340060" cy="906145"/>
          </a:xfrm>
          <a:prstGeom prst="rect">
            <a:avLst/>
          </a:prstGeom>
        </p:spPr>
        <p:txBody>
          <a:bodyPr lIns="0" tIns="0" rIns="0" bIns="0" rtlCol="0" anchor="t">
            <a:spAutoFit/>
          </a:bodyPr>
          <a:lstStyle/>
          <a:p>
            <a:pPr algn="ctr">
              <a:lnSpc>
                <a:spcPts val="7279"/>
              </a:lnSpc>
            </a:pPr>
            <a:r>
              <a:rPr lang="en-US" sz="5199">
                <a:solidFill>
                  <a:srgbClr val="727070"/>
                </a:solidFill>
                <a:latin typeface="Archivo Black"/>
                <a:ea typeface="Archivo Black"/>
                <a:cs typeface="Archivo Black"/>
                <a:sym typeface="Archivo Black"/>
              </a:rPr>
              <a:t>summery</a:t>
            </a:r>
          </a:p>
        </p:txBody>
      </p:sp>
      <p:sp>
        <p:nvSpPr>
          <p:cNvPr id="3" name="TextBox 3"/>
          <p:cNvSpPr txBox="1"/>
          <p:nvPr/>
        </p:nvSpPr>
        <p:spPr>
          <a:xfrm>
            <a:off x="490488" y="952500"/>
            <a:ext cx="5803582" cy="639445"/>
          </a:xfrm>
          <a:prstGeom prst="rect">
            <a:avLst/>
          </a:prstGeom>
        </p:spPr>
        <p:txBody>
          <a:bodyPr lIns="0" tIns="0" rIns="0" bIns="0" rtlCol="0" anchor="t">
            <a:spAutoFit/>
          </a:bodyPr>
          <a:lstStyle/>
          <a:p>
            <a:pPr algn="ctr">
              <a:lnSpc>
                <a:spcPts val="5179"/>
              </a:lnSpc>
            </a:pPr>
            <a:r>
              <a:rPr lang="en-US" sz="3699">
                <a:solidFill>
                  <a:srgbClr val="100F0D"/>
                </a:solidFill>
                <a:latin typeface="Shrikhand"/>
                <a:ea typeface="Shrikhand"/>
                <a:cs typeface="Shrikhand"/>
                <a:sym typeface="Shrikhand"/>
              </a:rPr>
              <a:t>Sentiment Distribution</a:t>
            </a:r>
          </a:p>
        </p:txBody>
      </p:sp>
      <p:sp>
        <p:nvSpPr>
          <p:cNvPr id="4" name="TextBox 4"/>
          <p:cNvSpPr txBox="1"/>
          <p:nvPr/>
        </p:nvSpPr>
        <p:spPr>
          <a:xfrm>
            <a:off x="140024" y="1562735"/>
            <a:ext cx="18288000" cy="3580765"/>
          </a:xfrm>
          <a:prstGeom prst="rect">
            <a:avLst/>
          </a:prstGeom>
        </p:spPr>
        <p:txBody>
          <a:bodyPr lIns="0" tIns="0" rIns="0" bIns="0" rtlCol="0" anchor="t">
            <a:spAutoFit/>
          </a:bodyPr>
          <a:lstStyle/>
          <a:p>
            <a:pPr marL="734059" lvl="1" indent="-367030" algn="ctr">
              <a:lnSpc>
                <a:spcPts val="4759"/>
              </a:lnSpc>
              <a:buFont typeface="Arial"/>
              <a:buChar char="•"/>
            </a:pPr>
            <a:r>
              <a:rPr lang="en-US" sz="3399" b="1">
                <a:solidFill>
                  <a:srgbClr val="CB6CE6"/>
                </a:solidFill>
                <a:latin typeface="Canva Sans Bold"/>
                <a:ea typeface="Canva Sans Bold"/>
                <a:cs typeface="Canva Sans Bold"/>
                <a:sym typeface="Canva Sans Bold"/>
              </a:rPr>
              <a:t>The majority of the reviews are neutral, suggesting users are neither highly satisfied nor dissatisfied.</a:t>
            </a:r>
          </a:p>
          <a:p>
            <a:pPr marL="734059" lvl="1" indent="-367030" algn="ctr">
              <a:lnSpc>
                <a:spcPts val="4759"/>
              </a:lnSpc>
              <a:buFont typeface="Arial"/>
              <a:buChar char="•"/>
            </a:pPr>
            <a:r>
              <a:rPr lang="en-US" sz="3399" b="1">
                <a:solidFill>
                  <a:srgbClr val="CB6CE6"/>
                </a:solidFill>
                <a:latin typeface="Canva Sans Bold"/>
                <a:ea typeface="Canva Sans Bold"/>
                <a:cs typeface="Canva Sans Bold"/>
                <a:sym typeface="Canva Sans Bold"/>
              </a:rPr>
              <a:t>A good number are positive, which is a good sign.</a:t>
            </a:r>
          </a:p>
          <a:p>
            <a:pPr marL="734059" lvl="1" indent="-367030" algn="ctr">
              <a:lnSpc>
                <a:spcPts val="4759"/>
              </a:lnSpc>
              <a:buFont typeface="Arial"/>
              <a:buChar char="•"/>
            </a:pPr>
            <a:r>
              <a:rPr lang="en-US" sz="3399" b="1">
                <a:solidFill>
                  <a:srgbClr val="CB6CE6"/>
                </a:solidFill>
                <a:latin typeface="Canva Sans Bold"/>
                <a:ea typeface="Canva Sans Bold"/>
                <a:cs typeface="Canva Sans Bold"/>
                <a:sym typeface="Canva Sans Bold"/>
              </a:rPr>
              <a:t>Negative and extremely positive reviews are rare, showing extremes are uncommon.</a:t>
            </a:r>
          </a:p>
          <a:p>
            <a:pPr algn="ctr">
              <a:lnSpc>
                <a:spcPts val="4759"/>
              </a:lnSpc>
            </a:pPr>
            <a:endParaRPr lang="en-US" sz="3399" b="1">
              <a:solidFill>
                <a:srgbClr val="CB6CE6"/>
              </a:solidFill>
              <a:latin typeface="Canva Sans Bold"/>
              <a:ea typeface="Canva Sans Bold"/>
              <a:cs typeface="Canva Sans Bold"/>
              <a:sym typeface="Canva Sans Bold"/>
            </a:endParaRPr>
          </a:p>
        </p:txBody>
      </p:sp>
      <p:sp>
        <p:nvSpPr>
          <p:cNvPr id="5" name="TextBox 5"/>
          <p:cNvSpPr txBox="1"/>
          <p:nvPr/>
        </p:nvSpPr>
        <p:spPr>
          <a:xfrm>
            <a:off x="1028700" y="4738414"/>
            <a:ext cx="16346526" cy="4760656"/>
          </a:xfrm>
          <a:prstGeom prst="rect">
            <a:avLst/>
          </a:prstGeom>
        </p:spPr>
        <p:txBody>
          <a:bodyPr lIns="0" tIns="0" rIns="0" bIns="0" rtlCol="0" anchor="t">
            <a:spAutoFit/>
          </a:bodyPr>
          <a:lstStyle/>
          <a:p>
            <a:pPr algn="ctr">
              <a:lnSpc>
                <a:spcPts val="4184"/>
              </a:lnSpc>
              <a:spcBef>
                <a:spcPct val="0"/>
              </a:spcBef>
            </a:pPr>
            <a:r>
              <a:rPr lang="en-US" sz="2988">
                <a:solidFill>
                  <a:srgbClr val="000000"/>
                </a:solidFill>
                <a:latin typeface="Shrikhand"/>
                <a:ea typeface="Shrikhand"/>
                <a:cs typeface="Shrikhand"/>
                <a:sym typeface="Shrikhand"/>
              </a:rPr>
              <a:t> Bar Chart Interpretation</a:t>
            </a:r>
          </a:p>
          <a:p>
            <a:pPr algn="ctr">
              <a:lnSpc>
                <a:spcPts val="4184"/>
              </a:lnSpc>
              <a:spcBef>
                <a:spcPct val="0"/>
              </a:spcBef>
            </a:pPr>
            <a:r>
              <a:rPr lang="en-US" sz="2988">
                <a:solidFill>
                  <a:srgbClr val="000000"/>
                </a:solidFill>
                <a:latin typeface="Shrikhand"/>
                <a:ea typeface="Shrikhand"/>
                <a:cs typeface="Shrikhand"/>
                <a:sym typeface="Shrikhand"/>
              </a:rPr>
              <a:t>Each bar represents the number of reviews that fall into each sentiment category:</a:t>
            </a:r>
          </a:p>
          <a:p>
            <a:pPr algn="ctr">
              <a:lnSpc>
                <a:spcPts val="4184"/>
              </a:lnSpc>
              <a:spcBef>
                <a:spcPct val="0"/>
              </a:spcBef>
            </a:pPr>
            <a:endParaRPr lang="en-US" sz="2988">
              <a:solidFill>
                <a:srgbClr val="000000"/>
              </a:solidFill>
              <a:latin typeface="Shrikhand"/>
              <a:ea typeface="Shrikhand"/>
              <a:cs typeface="Shrikhand"/>
              <a:sym typeface="Shrikhand"/>
            </a:endParaRPr>
          </a:p>
          <a:p>
            <a:pPr algn="ctr">
              <a:lnSpc>
                <a:spcPts val="4184"/>
              </a:lnSpc>
              <a:spcBef>
                <a:spcPct val="0"/>
              </a:spcBef>
            </a:pPr>
            <a:r>
              <a:rPr lang="en-US" sz="2988">
                <a:solidFill>
                  <a:srgbClr val="000000"/>
                </a:solidFill>
                <a:latin typeface="Shrikhand"/>
                <a:ea typeface="Shrikhand"/>
                <a:cs typeface="Shrikhand"/>
                <a:sym typeface="Shrikhand"/>
              </a:rPr>
              <a:t>Sentiment Category Approx. Count Interpretation</a:t>
            </a:r>
          </a:p>
          <a:p>
            <a:pPr algn="ctr">
              <a:lnSpc>
                <a:spcPts val="4184"/>
              </a:lnSpc>
              <a:spcBef>
                <a:spcPct val="0"/>
              </a:spcBef>
            </a:pPr>
            <a:r>
              <a:rPr lang="en-US" sz="2988">
                <a:solidFill>
                  <a:srgbClr val="000000"/>
                </a:solidFill>
                <a:latin typeface="Shrikhand"/>
                <a:ea typeface="Shrikhand"/>
                <a:cs typeface="Shrikhand"/>
                <a:sym typeface="Shrikhand"/>
              </a:rPr>
              <a:t>neutral ~200 Majority of users gave balanced/mixed reviews.</a:t>
            </a:r>
          </a:p>
          <a:p>
            <a:pPr algn="ctr">
              <a:lnSpc>
                <a:spcPts val="4184"/>
              </a:lnSpc>
              <a:spcBef>
                <a:spcPct val="0"/>
              </a:spcBef>
            </a:pPr>
            <a:r>
              <a:rPr lang="en-US" sz="2988">
                <a:solidFill>
                  <a:srgbClr val="000000"/>
                </a:solidFill>
                <a:latin typeface="Shrikhand"/>
                <a:ea typeface="Shrikhand"/>
                <a:cs typeface="Shrikhand"/>
                <a:sym typeface="Shrikhand"/>
              </a:rPr>
              <a:t>positive ~100 A significant number had a positive opinion.</a:t>
            </a:r>
          </a:p>
          <a:p>
            <a:pPr algn="ctr">
              <a:lnSpc>
                <a:spcPts val="4184"/>
              </a:lnSpc>
              <a:spcBef>
                <a:spcPct val="0"/>
              </a:spcBef>
            </a:pPr>
            <a:r>
              <a:rPr lang="en-US" sz="2988">
                <a:solidFill>
                  <a:srgbClr val="000000"/>
                </a:solidFill>
                <a:latin typeface="Shrikhand"/>
                <a:ea typeface="Shrikhand"/>
                <a:cs typeface="Shrikhand"/>
                <a:sym typeface="Shrikhand"/>
              </a:rPr>
              <a:t>extremely positive ~10 Very few users were extremely satisfied.</a:t>
            </a:r>
          </a:p>
          <a:p>
            <a:pPr algn="ctr">
              <a:lnSpc>
                <a:spcPts val="4184"/>
              </a:lnSpc>
              <a:spcBef>
                <a:spcPct val="0"/>
              </a:spcBef>
            </a:pPr>
            <a:r>
              <a:rPr lang="en-US" sz="2988">
                <a:solidFill>
                  <a:srgbClr val="000000"/>
                </a:solidFill>
                <a:latin typeface="Shrikhand"/>
                <a:ea typeface="Shrikhand"/>
                <a:cs typeface="Shrikhand"/>
                <a:sym typeface="Shrikhand"/>
              </a:rPr>
              <a:t>negative ~15 Very few users had negative experiences.</a:t>
            </a:r>
          </a:p>
          <a:p>
            <a:pPr algn="ctr">
              <a:lnSpc>
                <a:spcPts val="4184"/>
              </a:lnSpc>
              <a:spcBef>
                <a:spcPct val="0"/>
              </a:spcBef>
            </a:pPr>
            <a:endParaRPr lang="en-US" sz="2988">
              <a:solidFill>
                <a:srgbClr val="000000"/>
              </a:solidFill>
              <a:latin typeface="Shrikhand"/>
              <a:ea typeface="Shrikhand"/>
              <a:cs typeface="Shrikhand"/>
              <a:sym typeface="Shrikha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941182" y="90304"/>
            <a:ext cx="13160717" cy="10106393"/>
          </a:xfrm>
          <a:custGeom>
            <a:avLst/>
            <a:gdLst/>
            <a:ahLst/>
            <a:cxnLst/>
            <a:rect l="l" t="t" r="r" b="b"/>
            <a:pathLst>
              <a:path w="13160717" h="10106393">
                <a:moveTo>
                  <a:pt x="0" y="0"/>
                </a:moveTo>
                <a:lnTo>
                  <a:pt x="13160716" y="0"/>
                </a:lnTo>
                <a:lnTo>
                  <a:pt x="13160716" y="10106392"/>
                </a:lnTo>
                <a:lnTo>
                  <a:pt x="0" y="10106392"/>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7270708" y="141605"/>
            <a:ext cx="3416737" cy="887095"/>
          </a:xfrm>
          <a:prstGeom prst="rect">
            <a:avLst/>
          </a:prstGeom>
        </p:spPr>
        <p:txBody>
          <a:bodyPr lIns="0" tIns="0" rIns="0" bIns="0" rtlCol="0" anchor="t">
            <a:spAutoFit/>
          </a:bodyPr>
          <a:lstStyle/>
          <a:p>
            <a:pPr algn="ctr">
              <a:lnSpc>
                <a:spcPts val="7279"/>
              </a:lnSpc>
            </a:pPr>
            <a:r>
              <a:rPr lang="en-US" sz="5199">
                <a:solidFill>
                  <a:srgbClr val="100F0D"/>
                </a:solidFill>
                <a:latin typeface="Shrikhand"/>
                <a:ea typeface="Shrikhand"/>
                <a:cs typeface="Shrikhand"/>
                <a:sym typeface="Shrikhand"/>
              </a:rPr>
              <a:t>summery</a:t>
            </a:r>
          </a:p>
        </p:txBody>
      </p:sp>
      <p:sp>
        <p:nvSpPr>
          <p:cNvPr id="3" name="TextBox 3"/>
          <p:cNvSpPr txBox="1"/>
          <p:nvPr/>
        </p:nvSpPr>
        <p:spPr>
          <a:xfrm>
            <a:off x="0" y="962025"/>
            <a:ext cx="18288000" cy="1780540"/>
          </a:xfrm>
          <a:prstGeom prst="rect">
            <a:avLst/>
          </a:prstGeom>
        </p:spPr>
        <p:txBody>
          <a:bodyPr lIns="0" tIns="0" rIns="0" bIns="0" rtlCol="0" anchor="t">
            <a:spAutoFit/>
          </a:bodyPr>
          <a:lstStyle/>
          <a:p>
            <a:pPr algn="ctr">
              <a:lnSpc>
                <a:spcPts val="4759"/>
              </a:lnSpc>
            </a:pPr>
            <a:r>
              <a:rPr lang="en-US" sz="3399">
                <a:solidFill>
                  <a:srgbClr val="CB6CE6"/>
                </a:solidFill>
                <a:latin typeface="Shrikhand"/>
                <a:ea typeface="Shrikhand"/>
                <a:cs typeface="Shrikhand"/>
                <a:sym typeface="Shrikhand"/>
              </a:rPr>
              <a:t>Observation:</a:t>
            </a:r>
          </a:p>
          <a:p>
            <a:pPr algn="ctr">
              <a:lnSpc>
                <a:spcPts val="4759"/>
              </a:lnSpc>
            </a:pPr>
            <a:r>
              <a:rPr lang="en-US" sz="3399">
                <a:solidFill>
                  <a:srgbClr val="CB6CE6"/>
                </a:solidFill>
                <a:latin typeface="Shrikhand"/>
                <a:ea typeface="Shrikhand"/>
                <a:cs typeface="Shrikhand"/>
                <a:sym typeface="Shrikhand"/>
              </a:rPr>
              <a:t> Reviews with strong positive sentiment tend to correlate with higher ratings, particularly in the range of 4.5 to 5 stars.</a:t>
            </a:r>
          </a:p>
        </p:txBody>
      </p:sp>
      <p:sp>
        <p:nvSpPr>
          <p:cNvPr id="4" name="TextBox 4"/>
          <p:cNvSpPr txBox="1"/>
          <p:nvPr/>
        </p:nvSpPr>
        <p:spPr>
          <a:xfrm>
            <a:off x="814603" y="3148547"/>
            <a:ext cx="16328946" cy="2951480"/>
          </a:xfrm>
          <a:prstGeom prst="rect">
            <a:avLst/>
          </a:prstGeom>
        </p:spPr>
        <p:txBody>
          <a:bodyPr lIns="0" tIns="0" rIns="0" bIns="0" rtlCol="0" anchor="t">
            <a:spAutoFit/>
          </a:bodyPr>
          <a:lstStyle/>
          <a:p>
            <a:pPr marL="582933" lvl="1" indent="-291467" algn="ctr">
              <a:lnSpc>
                <a:spcPts val="3780"/>
              </a:lnSpc>
              <a:buFont typeface="Arial"/>
              <a:buChar char="•"/>
            </a:pPr>
            <a:r>
              <a:rPr lang="en-US" sz="2700">
                <a:solidFill>
                  <a:srgbClr val="131211"/>
                </a:solidFill>
                <a:latin typeface="Shrikhand"/>
                <a:ea typeface="Shrikhand"/>
                <a:cs typeface="Shrikhand"/>
                <a:sym typeface="Shrikhand"/>
              </a:rPr>
              <a:t>Interpretation:</a:t>
            </a:r>
          </a:p>
          <a:p>
            <a:pPr marL="582933" lvl="1" indent="-291467" algn="ctr">
              <a:lnSpc>
                <a:spcPts val="3780"/>
              </a:lnSpc>
              <a:buFont typeface="Arial"/>
              <a:buChar char="•"/>
            </a:pPr>
            <a:r>
              <a:rPr lang="en-US" sz="2700">
                <a:solidFill>
                  <a:srgbClr val="131211"/>
                </a:solidFill>
                <a:latin typeface="Shrikhand"/>
                <a:ea typeface="Shrikhand"/>
                <a:cs typeface="Shrikhand"/>
                <a:sym typeface="Shrikhand"/>
              </a:rPr>
              <a:t> This suggests that:</a:t>
            </a:r>
          </a:p>
          <a:p>
            <a:pPr marL="1165866" lvl="2" indent="-388622" algn="ctr">
              <a:lnSpc>
                <a:spcPts val="3780"/>
              </a:lnSpc>
              <a:buFont typeface="Arial"/>
              <a:buChar char="⚬"/>
            </a:pPr>
            <a:r>
              <a:rPr lang="en-US" sz="2700">
                <a:solidFill>
                  <a:srgbClr val="131211"/>
                </a:solidFill>
                <a:latin typeface="Shrikhand"/>
                <a:ea typeface="Shrikhand"/>
                <a:cs typeface="Shrikhand"/>
                <a:sym typeface="Shrikhand"/>
              </a:rPr>
              <a:t>Neutral language doesn't always equate to a neutral experience.</a:t>
            </a:r>
          </a:p>
          <a:p>
            <a:pPr marL="1165866" lvl="2" indent="-388622" algn="ctr">
              <a:lnSpc>
                <a:spcPts val="3780"/>
              </a:lnSpc>
              <a:buFont typeface="Arial"/>
              <a:buChar char="⚬"/>
            </a:pPr>
            <a:r>
              <a:rPr lang="en-US" sz="2700">
                <a:solidFill>
                  <a:srgbClr val="131211"/>
                </a:solidFill>
                <a:latin typeface="Shrikhand"/>
                <a:ea typeface="Shrikhand"/>
                <a:cs typeface="Shrikhand"/>
                <a:sym typeface="Shrikhand"/>
              </a:rPr>
              <a:t>Users may assign ratings based on factors not expressed in the text.</a:t>
            </a:r>
          </a:p>
          <a:p>
            <a:pPr marL="1165866" lvl="2" indent="-388622" algn="ctr">
              <a:lnSpc>
                <a:spcPts val="3780"/>
              </a:lnSpc>
              <a:buFont typeface="Arial"/>
              <a:buChar char="⚬"/>
            </a:pPr>
            <a:r>
              <a:rPr lang="en-US" sz="2700">
                <a:solidFill>
                  <a:srgbClr val="131211"/>
                </a:solidFill>
                <a:latin typeface="Shrikhand"/>
                <a:ea typeface="Shrikhand"/>
                <a:cs typeface="Shrikhand"/>
                <a:sym typeface="Shrikhand"/>
              </a:rPr>
              <a:t>Sentiment analysis tools may miss subtle cues, leading to ambiguous classification.</a:t>
            </a:r>
          </a:p>
          <a:p>
            <a:pPr algn="ctr">
              <a:lnSpc>
                <a:spcPts val="4759"/>
              </a:lnSpc>
            </a:pPr>
            <a:endParaRPr lang="en-US" sz="2700">
              <a:solidFill>
                <a:srgbClr val="131211"/>
              </a:solidFill>
              <a:latin typeface="Shrikhand"/>
              <a:ea typeface="Shrikhand"/>
              <a:cs typeface="Shrikhand"/>
              <a:sym typeface="Shrikhand"/>
            </a:endParaRPr>
          </a:p>
        </p:txBody>
      </p:sp>
      <p:sp>
        <p:nvSpPr>
          <p:cNvPr id="5" name="TextBox 5"/>
          <p:cNvSpPr txBox="1"/>
          <p:nvPr/>
        </p:nvSpPr>
        <p:spPr>
          <a:xfrm>
            <a:off x="206155" y="6042877"/>
            <a:ext cx="18288000" cy="3387552"/>
          </a:xfrm>
          <a:prstGeom prst="rect">
            <a:avLst/>
          </a:prstGeom>
        </p:spPr>
        <p:txBody>
          <a:bodyPr lIns="0" tIns="0" rIns="0" bIns="0" rtlCol="0" anchor="t">
            <a:spAutoFit/>
          </a:bodyPr>
          <a:lstStyle/>
          <a:p>
            <a:pPr marL="595197" lvl="1" indent="-297599" algn="ctr">
              <a:lnSpc>
                <a:spcPts val="3859"/>
              </a:lnSpc>
              <a:buFont typeface="Arial"/>
              <a:buChar char="•"/>
            </a:pPr>
            <a:r>
              <a:rPr lang="en-US" sz="2756">
                <a:solidFill>
                  <a:srgbClr val="0CC0DF"/>
                </a:solidFill>
                <a:latin typeface="Shrikhand"/>
                <a:ea typeface="Shrikhand"/>
                <a:cs typeface="Shrikhand"/>
                <a:sym typeface="Shrikhand"/>
              </a:rPr>
              <a:t>There is a moderate to strong correlation between review sentiment and star ratings:</a:t>
            </a:r>
          </a:p>
          <a:p>
            <a:pPr marL="1190395" lvl="2" indent="-396798" algn="ctr">
              <a:lnSpc>
                <a:spcPts val="3859"/>
              </a:lnSpc>
              <a:buFont typeface="Arial"/>
              <a:buChar char="⚬"/>
            </a:pPr>
            <a:r>
              <a:rPr lang="en-US" sz="2756">
                <a:solidFill>
                  <a:srgbClr val="0CC0DF"/>
                </a:solidFill>
                <a:latin typeface="Shrikhand"/>
                <a:ea typeface="Shrikhand"/>
                <a:cs typeface="Shrikhand"/>
                <a:sym typeface="Shrikhand"/>
              </a:rPr>
              <a:t>Positive text = High rating</a:t>
            </a:r>
          </a:p>
          <a:p>
            <a:pPr marL="1190395" lvl="2" indent="-396798" algn="ctr">
              <a:lnSpc>
                <a:spcPts val="3859"/>
              </a:lnSpc>
              <a:buFont typeface="Arial"/>
              <a:buChar char="⚬"/>
            </a:pPr>
            <a:r>
              <a:rPr lang="en-US" sz="2756">
                <a:solidFill>
                  <a:srgbClr val="0CC0DF"/>
                </a:solidFill>
                <a:latin typeface="Shrikhand"/>
                <a:ea typeface="Shrikhand"/>
                <a:cs typeface="Shrikhand"/>
                <a:sym typeface="Shrikhand"/>
              </a:rPr>
              <a:t>Negative text = Low rating</a:t>
            </a:r>
          </a:p>
          <a:p>
            <a:pPr marL="1190395" lvl="2" indent="-396798" algn="ctr">
              <a:lnSpc>
                <a:spcPts val="3859"/>
              </a:lnSpc>
              <a:buFont typeface="Arial"/>
              <a:buChar char="⚬"/>
            </a:pPr>
            <a:r>
              <a:rPr lang="en-US" sz="2756">
                <a:solidFill>
                  <a:srgbClr val="0CC0DF"/>
                </a:solidFill>
                <a:latin typeface="Shrikhand"/>
                <a:ea typeface="Shrikhand"/>
                <a:cs typeface="Shrikhand"/>
                <a:sym typeface="Shrikhand"/>
              </a:rPr>
              <a:t>Neutral text = Mixed outcomes</a:t>
            </a:r>
          </a:p>
          <a:p>
            <a:pPr marL="595197" lvl="1" indent="-297599" algn="ctr">
              <a:lnSpc>
                <a:spcPts val="3859"/>
              </a:lnSpc>
              <a:buFont typeface="Arial"/>
              <a:buChar char="•"/>
            </a:pPr>
            <a:r>
              <a:rPr lang="en-US" sz="2756">
                <a:solidFill>
                  <a:srgbClr val="0CC0DF"/>
                </a:solidFill>
                <a:latin typeface="Shrikhand"/>
                <a:ea typeface="Shrikhand"/>
                <a:cs typeface="Shrikhand"/>
                <a:sym typeface="Shrikhand"/>
              </a:rPr>
              <a:t>This reinforces the value of combining sentiment analysis with ratings to better understand user satisfaction.</a:t>
            </a:r>
          </a:p>
          <a:p>
            <a:pPr algn="ctr">
              <a:lnSpc>
                <a:spcPts val="3859"/>
              </a:lnSpc>
            </a:pPr>
            <a:endParaRPr lang="en-US" sz="2756">
              <a:solidFill>
                <a:srgbClr val="0CC0DF"/>
              </a:solidFill>
              <a:latin typeface="Shrikhand"/>
              <a:ea typeface="Shrikhand"/>
              <a:cs typeface="Shrikhand"/>
              <a:sym typeface="Shrikha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673341" y="267469"/>
            <a:ext cx="12606323" cy="9752061"/>
          </a:xfrm>
          <a:custGeom>
            <a:avLst/>
            <a:gdLst/>
            <a:ahLst/>
            <a:cxnLst/>
            <a:rect l="l" t="t" r="r" b="b"/>
            <a:pathLst>
              <a:path w="12606323" h="9752061">
                <a:moveTo>
                  <a:pt x="0" y="0"/>
                </a:moveTo>
                <a:lnTo>
                  <a:pt x="12606323" y="0"/>
                </a:lnTo>
                <a:lnTo>
                  <a:pt x="12606323" y="9752062"/>
                </a:lnTo>
                <a:lnTo>
                  <a:pt x="0" y="9752062"/>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ea typeface="Archivo Black"/>
                <a:cs typeface="Archivo Black"/>
                <a:sym typeface="Archivo Black"/>
              </a:rPr>
              <a:t>OBJECTIVE</a:t>
            </a:r>
          </a:p>
        </p:txBody>
      </p:sp>
      <p:sp>
        <p:nvSpPr>
          <p:cNvPr id="8" name="TextBox 8"/>
          <p:cNvSpPr txBox="1"/>
          <p:nvPr/>
        </p:nvSpPr>
        <p:spPr>
          <a:xfrm>
            <a:off x="638730" y="5133817"/>
            <a:ext cx="17028441" cy="2796540"/>
          </a:xfrm>
          <a:prstGeom prst="rect">
            <a:avLst/>
          </a:prstGeom>
        </p:spPr>
        <p:txBody>
          <a:bodyPr lIns="0" tIns="0" rIns="0" bIns="0" rtlCol="0" anchor="t">
            <a:spAutoFit/>
          </a:bodyPr>
          <a:lstStyle/>
          <a:p>
            <a:pPr algn="ctr">
              <a:lnSpc>
                <a:spcPts val="5459"/>
              </a:lnSpc>
            </a:pPr>
            <a:r>
              <a:rPr lang="en-US" sz="3899" b="1">
                <a:solidFill>
                  <a:srgbClr val="686F7B"/>
                </a:solidFill>
                <a:latin typeface="Times New Roman Bold"/>
                <a:ea typeface="Times New Roman Bold"/>
                <a:cs typeface="Times New Roman Bold"/>
                <a:sym typeface="Times New Roman Bold"/>
              </a:rPr>
              <a:t>As a Data Analyst at Flipkart, analyze customer sentiment towards the iPhone 15 128GB model by evaluating reviews using sentiment analysis. The goal is to gain insights into public perception, identify product strengths and weaknesses, and support decision-making.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6110135" y="141605"/>
            <a:ext cx="5572959" cy="887095"/>
          </a:xfrm>
          <a:prstGeom prst="rect">
            <a:avLst/>
          </a:prstGeom>
        </p:spPr>
        <p:txBody>
          <a:bodyPr lIns="0" tIns="0" rIns="0" bIns="0" rtlCol="0" anchor="t">
            <a:spAutoFit/>
          </a:bodyPr>
          <a:lstStyle/>
          <a:p>
            <a:pPr algn="ctr">
              <a:lnSpc>
                <a:spcPts val="7279"/>
              </a:lnSpc>
            </a:pPr>
            <a:r>
              <a:rPr lang="en-US" sz="5199">
                <a:solidFill>
                  <a:srgbClr val="100F0D"/>
                </a:solidFill>
                <a:latin typeface="Shrikhand"/>
                <a:ea typeface="Shrikhand"/>
                <a:cs typeface="Shrikhand"/>
                <a:sym typeface="Shrikhand"/>
              </a:rPr>
              <a:t>summery</a:t>
            </a:r>
          </a:p>
        </p:txBody>
      </p:sp>
      <p:sp>
        <p:nvSpPr>
          <p:cNvPr id="3" name="TextBox 3"/>
          <p:cNvSpPr txBox="1"/>
          <p:nvPr/>
        </p:nvSpPr>
        <p:spPr>
          <a:xfrm>
            <a:off x="-288617" y="1000125"/>
            <a:ext cx="17414007" cy="2981125"/>
          </a:xfrm>
          <a:prstGeom prst="rect">
            <a:avLst/>
          </a:prstGeom>
        </p:spPr>
        <p:txBody>
          <a:bodyPr lIns="0" tIns="0" rIns="0" bIns="0" rtlCol="0" anchor="t">
            <a:spAutoFit/>
          </a:bodyPr>
          <a:lstStyle/>
          <a:p>
            <a:pPr algn="ctr">
              <a:lnSpc>
                <a:spcPts val="2636"/>
              </a:lnSpc>
            </a:pPr>
            <a:r>
              <a:rPr lang="en-US" sz="1882">
                <a:solidFill>
                  <a:srgbClr val="CB6CE6"/>
                </a:solidFill>
                <a:latin typeface="Shrikhand"/>
                <a:ea typeface="Shrikhand"/>
                <a:cs typeface="Shrikhand"/>
                <a:sym typeface="Shrikhand"/>
              </a:rPr>
              <a:t>✅ 1. Positive Sentiment</a:t>
            </a:r>
          </a:p>
          <a:p>
            <a:pPr marL="406514" lvl="1" indent="-203257" algn="ctr">
              <a:lnSpc>
                <a:spcPts val="2636"/>
              </a:lnSpc>
              <a:buFont typeface="Arial"/>
              <a:buChar char="•"/>
            </a:pPr>
            <a:r>
              <a:rPr lang="en-US" sz="1882">
                <a:solidFill>
                  <a:srgbClr val="CB6CE6"/>
                </a:solidFill>
                <a:latin typeface="Shrikhand"/>
                <a:ea typeface="Shrikhand"/>
                <a:cs typeface="Shrikhand"/>
                <a:sym typeface="Shrikhand"/>
              </a:rPr>
              <a:t>Observation:</a:t>
            </a:r>
          </a:p>
          <a:p>
            <a:pPr marL="813029" lvl="2" indent="-271010" algn="ctr">
              <a:lnSpc>
                <a:spcPts val="2636"/>
              </a:lnSpc>
              <a:buFont typeface="Arial"/>
              <a:buChar char="⚬"/>
            </a:pPr>
            <a:r>
              <a:rPr lang="en-US" sz="1882">
                <a:solidFill>
                  <a:srgbClr val="CB6CE6"/>
                </a:solidFill>
                <a:latin typeface="Shrikhand"/>
                <a:ea typeface="Shrikhand"/>
                <a:cs typeface="Shrikhand"/>
                <a:sym typeface="Shrikhand"/>
              </a:rPr>
              <a:t>Shows the widest variation in review lengths, indicating a broad range of user experiences.</a:t>
            </a:r>
          </a:p>
          <a:p>
            <a:pPr marL="813029" lvl="2" indent="-271010" algn="ctr">
              <a:lnSpc>
                <a:spcPts val="2636"/>
              </a:lnSpc>
              <a:buFont typeface="Arial"/>
              <a:buChar char="⚬"/>
            </a:pPr>
            <a:r>
              <a:rPr lang="en-US" sz="1882">
                <a:solidFill>
                  <a:srgbClr val="CB6CE6"/>
                </a:solidFill>
                <a:latin typeface="Shrikhand"/>
                <a:ea typeface="Shrikhand"/>
                <a:cs typeface="Shrikhand"/>
                <a:sym typeface="Shrikhand"/>
              </a:rPr>
              <a:t>There are several outliers, suggesting some users write very long detailed reviews.</a:t>
            </a:r>
          </a:p>
          <a:p>
            <a:pPr marL="813029" lvl="2" indent="-271010" algn="ctr">
              <a:lnSpc>
                <a:spcPts val="2636"/>
              </a:lnSpc>
              <a:buFont typeface="Arial"/>
              <a:buChar char="⚬"/>
            </a:pPr>
            <a:r>
              <a:rPr lang="en-US" sz="1882">
                <a:solidFill>
                  <a:srgbClr val="CB6CE6"/>
                </a:solidFill>
                <a:latin typeface="Shrikhand"/>
                <a:ea typeface="Shrikhand"/>
                <a:cs typeface="Shrikhand"/>
                <a:sym typeface="Shrikhand"/>
              </a:rPr>
              <a:t>The median review length is higher than all other sentiment groups.</a:t>
            </a:r>
          </a:p>
          <a:p>
            <a:pPr marL="406514" lvl="1" indent="-203257" algn="ctr">
              <a:lnSpc>
                <a:spcPts val="2636"/>
              </a:lnSpc>
              <a:buFont typeface="Arial"/>
              <a:buChar char="•"/>
            </a:pPr>
            <a:r>
              <a:rPr lang="en-US" sz="1882">
                <a:solidFill>
                  <a:srgbClr val="CB6CE6"/>
                </a:solidFill>
                <a:latin typeface="Shrikhand"/>
                <a:ea typeface="Shrikhand"/>
                <a:cs typeface="Shrikhand"/>
                <a:sym typeface="Shrikhand"/>
              </a:rPr>
              <a:t>Interpretation:</a:t>
            </a:r>
          </a:p>
          <a:p>
            <a:pPr marL="813029" lvl="2" indent="-271010" algn="ctr">
              <a:lnSpc>
                <a:spcPts val="2636"/>
              </a:lnSpc>
              <a:buFont typeface="Arial"/>
              <a:buChar char="⚬"/>
            </a:pPr>
            <a:r>
              <a:rPr lang="en-US" sz="1882">
                <a:solidFill>
                  <a:srgbClr val="CB6CE6"/>
                </a:solidFill>
                <a:latin typeface="Shrikhand"/>
                <a:ea typeface="Shrikhand"/>
                <a:cs typeface="Shrikhand"/>
                <a:sym typeface="Shrikhand"/>
              </a:rPr>
              <a:t>Positive reviewers tend to elaborate more, possibly to explain why they liked the product.</a:t>
            </a:r>
          </a:p>
          <a:p>
            <a:pPr marL="813029" lvl="2" indent="-271010" algn="ctr">
              <a:lnSpc>
                <a:spcPts val="2636"/>
              </a:lnSpc>
              <a:buFont typeface="Arial"/>
              <a:buChar char="⚬"/>
            </a:pPr>
            <a:r>
              <a:rPr lang="en-US" sz="1882">
                <a:solidFill>
                  <a:srgbClr val="CB6CE6"/>
                </a:solidFill>
                <a:latin typeface="Shrikhand"/>
                <a:ea typeface="Shrikhand"/>
                <a:cs typeface="Shrikhand"/>
                <a:sym typeface="Shrikhand"/>
              </a:rPr>
              <a:t>They are often engaged and expressive, giving more nuanced feedback.</a:t>
            </a:r>
          </a:p>
          <a:p>
            <a:pPr algn="ctr">
              <a:lnSpc>
                <a:spcPts val="2636"/>
              </a:lnSpc>
            </a:pPr>
            <a:endParaRPr lang="en-US" sz="1882">
              <a:solidFill>
                <a:srgbClr val="CB6CE6"/>
              </a:solidFill>
              <a:latin typeface="Shrikhand"/>
              <a:ea typeface="Shrikhand"/>
              <a:cs typeface="Shrikhand"/>
              <a:sym typeface="Shrikhand"/>
            </a:endParaRPr>
          </a:p>
        </p:txBody>
      </p:sp>
      <p:sp>
        <p:nvSpPr>
          <p:cNvPr id="4" name="TextBox 4"/>
          <p:cNvSpPr txBox="1"/>
          <p:nvPr/>
        </p:nvSpPr>
        <p:spPr>
          <a:xfrm>
            <a:off x="1223359" y="3733577"/>
            <a:ext cx="14934200" cy="2347521"/>
          </a:xfrm>
          <a:prstGeom prst="rect">
            <a:avLst/>
          </a:prstGeom>
        </p:spPr>
        <p:txBody>
          <a:bodyPr lIns="0" tIns="0" rIns="0" bIns="0" rtlCol="0" anchor="t">
            <a:spAutoFit/>
          </a:bodyPr>
          <a:lstStyle/>
          <a:p>
            <a:pPr algn="ctr">
              <a:lnSpc>
                <a:spcPts val="2384"/>
              </a:lnSpc>
            </a:pPr>
            <a:r>
              <a:rPr lang="en-US" sz="1702" b="1">
                <a:solidFill>
                  <a:srgbClr val="000000"/>
                </a:solidFill>
                <a:latin typeface="Canva Sans Bold"/>
                <a:ea typeface="Canva Sans Bold"/>
                <a:cs typeface="Canva Sans Bold"/>
                <a:sym typeface="Canva Sans Bold"/>
              </a:rPr>
              <a:t>2. Extremely Positive Sentiment</a:t>
            </a:r>
          </a:p>
          <a:p>
            <a:pPr marL="367656" lvl="1" indent="-183828" algn="ctr">
              <a:lnSpc>
                <a:spcPts val="2384"/>
              </a:lnSpc>
              <a:buFont typeface="Arial"/>
              <a:buChar char="•"/>
            </a:pPr>
            <a:r>
              <a:rPr lang="en-US" sz="1702" b="1">
                <a:solidFill>
                  <a:srgbClr val="000000"/>
                </a:solidFill>
                <a:latin typeface="Canva Sans Bold"/>
                <a:ea typeface="Canva Sans Bold"/>
                <a:cs typeface="Canva Sans Bold"/>
                <a:sym typeface="Canva Sans Bold"/>
              </a:rPr>
              <a:t>Observation:</a:t>
            </a:r>
          </a:p>
          <a:p>
            <a:pPr marL="735311" lvl="2" indent="-245104" algn="ctr">
              <a:lnSpc>
                <a:spcPts val="2384"/>
              </a:lnSpc>
              <a:buFont typeface="Arial"/>
              <a:buChar char="⚬"/>
            </a:pPr>
            <a:r>
              <a:rPr lang="en-US" sz="1702" b="1">
                <a:solidFill>
                  <a:srgbClr val="000000"/>
                </a:solidFill>
                <a:latin typeface="Canva Sans Bold"/>
                <a:ea typeface="Canva Sans Bold"/>
                <a:cs typeface="Canva Sans Bold"/>
                <a:sym typeface="Canva Sans Bold"/>
              </a:rPr>
              <a:t>Has the shortest overall review lengths.</a:t>
            </a:r>
          </a:p>
          <a:p>
            <a:pPr marL="735311" lvl="2" indent="-245104" algn="ctr">
              <a:lnSpc>
                <a:spcPts val="2384"/>
              </a:lnSpc>
              <a:buFont typeface="Arial"/>
              <a:buChar char="⚬"/>
            </a:pPr>
            <a:r>
              <a:rPr lang="en-US" sz="1702" b="1">
                <a:solidFill>
                  <a:srgbClr val="000000"/>
                </a:solidFill>
                <a:latin typeface="Canva Sans Bold"/>
                <a:ea typeface="Canva Sans Bold"/>
                <a:cs typeface="Canva Sans Bold"/>
                <a:sym typeface="Canva Sans Bold"/>
              </a:rPr>
              <a:t>The distribution is tight with fewer outliers.</a:t>
            </a:r>
          </a:p>
          <a:p>
            <a:pPr marL="367656" lvl="1" indent="-183828" algn="ctr">
              <a:lnSpc>
                <a:spcPts val="2384"/>
              </a:lnSpc>
              <a:buFont typeface="Arial"/>
              <a:buChar char="•"/>
            </a:pPr>
            <a:r>
              <a:rPr lang="en-US" sz="1702" b="1">
                <a:solidFill>
                  <a:srgbClr val="000000"/>
                </a:solidFill>
                <a:latin typeface="Canva Sans Bold"/>
                <a:ea typeface="Canva Sans Bold"/>
                <a:cs typeface="Canva Sans Bold"/>
                <a:sym typeface="Canva Sans Bold"/>
              </a:rPr>
              <a:t>Interpretation:</a:t>
            </a:r>
          </a:p>
          <a:p>
            <a:pPr marL="735311" lvl="2" indent="-245104" algn="ctr">
              <a:lnSpc>
                <a:spcPts val="2384"/>
              </a:lnSpc>
              <a:buFont typeface="Arial"/>
              <a:buChar char="⚬"/>
            </a:pPr>
            <a:r>
              <a:rPr lang="en-US" sz="1702" b="1">
                <a:solidFill>
                  <a:srgbClr val="000000"/>
                </a:solidFill>
                <a:latin typeface="Canva Sans Bold"/>
                <a:ea typeface="Canva Sans Bold"/>
                <a:cs typeface="Canva Sans Bold"/>
                <a:sym typeface="Canva Sans Bold"/>
              </a:rPr>
              <a:t>Users expressing extreme positivity often use short, enthusiastic responses (e.g., “Amazing!”, “Love it!”).</a:t>
            </a:r>
          </a:p>
          <a:p>
            <a:pPr marL="735311" lvl="2" indent="-245104" algn="ctr">
              <a:lnSpc>
                <a:spcPts val="2384"/>
              </a:lnSpc>
              <a:buFont typeface="Arial"/>
              <a:buChar char="⚬"/>
            </a:pPr>
            <a:r>
              <a:rPr lang="en-US" sz="1702" b="1">
                <a:solidFill>
                  <a:srgbClr val="000000"/>
                </a:solidFill>
                <a:latin typeface="Canva Sans Bold"/>
                <a:ea typeface="Canva Sans Bold"/>
                <a:cs typeface="Canva Sans Bold"/>
                <a:sym typeface="Canva Sans Bold"/>
              </a:rPr>
              <a:t>Indicates high satisfaction without the need for detailed explanations.</a:t>
            </a:r>
          </a:p>
          <a:p>
            <a:pPr algn="ctr">
              <a:lnSpc>
                <a:spcPts val="2384"/>
              </a:lnSpc>
            </a:pPr>
            <a:endParaRPr lang="en-US" sz="1702" b="1">
              <a:solidFill>
                <a:srgbClr val="000000"/>
              </a:solidFill>
              <a:latin typeface="Canva Sans Bold"/>
              <a:ea typeface="Canva Sans Bold"/>
              <a:cs typeface="Canva Sans Bold"/>
              <a:sym typeface="Canva Sans Bold"/>
            </a:endParaRPr>
          </a:p>
        </p:txBody>
      </p:sp>
      <p:sp>
        <p:nvSpPr>
          <p:cNvPr id="5" name="TextBox 5"/>
          <p:cNvSpPr txBox="1"/>
          <p:nvPr/>
        </p:nvSpPr>
        <p:spPr>
          <a:xfrm>
            <a:off x="0" y="5919305"/>
            <a:ext cx="3763250" cy="4417089"/>
          </a:xfrm>
          <a:prstGeom prst="rect">
            <a:avLst/>
          </a:prstGeom>
        </p:spPr>
        <p:txBody>
          <a:bodyPr lIns="0" tIns="0" rIns="0" bIns="0" rtlCol="0" anchor="t">
            <a:spAutoFit/>
          </a:bodyPr>
          <a:lstStyle/>
          <a:p>
            <a:pPr algn="ctr">
              <a:lnSpc>
                <a:spcPts val="2238"/>
              </a:lnSpc>
            </a:pPr>
            <a:r>
              <a:rPr lang="en-US" sz="1598">
                <a:solidFill>
                  <a:srgbClr val="000000"/>
                </a:solidFill>
                <a:latin typeface="Shrikhand"/>
                <a:ea typeface="Shrikhand"/>
                <a:cs typeface="Shrikhand"/>
                <a:sym typeface="Shrikhand"/>
              </a:rPr>
              <a:t>⚪ 3. Neutral Sentiment</a:t>
            </a:r>
          </a:p>
          <a:p>
            <a:pPr marL="345197" lvl="1" indent="-172598" algn="ctr">
              <a:lnSpc>
                <a:spcPts val="2238"/>
              </a:lnSpc>
              <a:buFont typeface="Arial"/>
              <a:buChar char="•"/>
            </a:pPr>
            <a:r>
              <a:rPr lang="en-US" sz="1598">
                <a:solidFill>
                  <a:srgbClr val="000000"/>
                </a:solidFill>
                <a:latin typeface="Shrikhand"/>
                <a:ea typeface="Shrikhand"/>
                <a:cs typeface="Shrikhand"/>
                <a:sym typeface="Shrikhand"/>
              </a:rPr>
              <a:t>Observation:</a:t>
            </a:r>
          </a:p>
          <a:p>
            <a:pPr marL="690393" lvl="2" indent="-230131" algn="ctr">
              <a:lnSpc>
                <a:spcPts val="2238"/>
              </a:lnSpc>
              <a:buFont typeface="Arial"/>
              <a:buChar char="⚬"/>
            </a:pPr>
            <a:r>
              <a:rPr lang="en-US" sz="1598">
                <a:solidFill>
                  <a:srgbClr val="000000"/>
                </a:solidFill>
                <a:latin typeface="Shrikhand"/>
                <a:ea typeface="Shrikhand"/>
                <a:cs typeface="Shrikhand"/>
                <a:sym typeface="Shrikhand"/>
              </a:rPr>
              <a:t>Shows a narrow and compact distribution of review lengths.</a:t>
            </a:r>
          </a:p>
          <a:p>
            <a:pPr marL="690393" lvl="2" indent="-230131" algn="ctr">
              <a:lnSpc>
                <a:spcPts val="2238"/>
              </a:lnSpc>
              <a:buFont typeface="Arial"/>
              <a:buChar char="⚬"/>
            </a:pPr>
            <a:r>
              <a:rPr lang="en-US" sz="1598">
                <a:solidFill>
                  <a:srgbClr val="000000"/>
                </a:solidFill>
                <a:latin typeface="Shrikhand"/>
                <a:ea typeface="Shrikhand"/>
                <a:cs typeface="Shrikhand"/>
                <a:sym typeface="Shrikhand"/>
              </a:rPr>
              <a:t>Similar pattern to “Extremely Positive” but slightly more varied.</a:t>
            </a:r>
          </a:p>
          <a:p>
            <a:pPr marL="345197" lvl="1" indent="-172598" algn="ctr">
              <a:lnSpc>
                <a:spcPts val="2238"/>
              </a:lnSpc>
              <a:buFont typeface="Arial"/>
              <a:buChar char="•"/>
            </a:pPr>
            <a:r>
              <a:rPr lang="en-US" sz="1598">
                <a:solidFill>
                  <a:srgbClr val="000000"/>
                </a:solidFill>
                <a:latin typeface="Shrikhand"/>
                <a:ea typeface="Shrikhand"/>
                <a:cs typeface="Shrikhand"/>
                <a:sym typeface="Shrikhand"/>
              </a:rPr>
              <a:t>Interpretation:</a:t>
            </a:r>
          </a:p>
          <a:p>
            <a:pPr marL="690393" lvl="2" indent="-230131" algn="ctr">
              <a:lnSpc>
                <a:spcPts val="2238"/>
              </a:lnSpc>
              <a:buFont typeface="Arial"/>
              <a:buChar char="⚬"/>
            </a:pPr>
            <a:r>
              <a:rPr lang="en-US" sz="1598">
                <a:solidFill>
                  <a:srgbClr val="000000"/>
                </a:solidFill>
                <a:latin typeface="Shrikhand"/>
                <a:ea typeface="Shrikhand"/>
                <a:cs typeface="Shrikhand"/>
                <a:sym typeface="Shrikhand"/>
              </a:rPr>
              <a:t>Neutral reviews are brief and factual, lacking emotional depth.</a:t>
            </a:r>
          </a:p>
          <a:p>
            <a:pPr marL="690393" lvl="2" indent="-230131" algn="ctr">
              <a:lnSpc>
                <a:spcPts val="2238"/>
              </a:lnSpc>
              <a:buFont typeface="Arial"/>
              <a:buChar char="⚬"/>
            </a:pPr>
            <a:r>
              <a:rPr lang="en-US" sz="1598">
                <a:solidFill>
                  <a:srgbClr val="000000"/>
                </a:solidFill>
                <a:latin typeface="Shrikhand"/>
                <a:ea typeface="Shrikhand"/>
                <a:cs typeface="Shrikhand"/>
                <a:sym typeface="Shrikhand"/>
              </a:rPr>
              <a:t>Users may describe basic functionality without expressing strong opinions.</a:t>
            </a:r>
          </a:p>
          <a:p>
            <a:pPr algn="ctr">
              <a:lnSpc>
                <a:spcPts val="2238"/>
              </a:lnSpc>
            </a:pPr>
            <a:endParaRPr lang="en-US" sz="1598">
              <a:solidFill>
                <a:srgbClr val="000000"/>
              </a:solidFill>
              <a:latin typeface="Shrikhand"/>
              <a:ea typeface="Shrikhand"/>
              <a:cs typeface="Shrikhand"/>
              <a:sym typeface="Shrikhand"/>
            </a:endParaRPr>
          </a:p>
        </p:txBody>
      </p:sp>
      <p:sp>
        <p:nvSpPr>
          <p:cNvPr id="6" name="TextBox 6"/>
          <p:cNvSpPr txBox="1"/>
          <p:nvPr/>
        </p:nvSpPr>
        <p:spPr>
          <a:xfrm>
            <a:off x="4016883" y="5928830"/>
            <a:ext cx="13242417" cy="1973341"/>
          </a:xfrm>
          <a:prstGeom prst="rect">
            <a:avLst/>
          </a:prstGeom>
        </p:spPr>
        <p:txBody>
          <a:bodyPr lIns="0" tIns="0" rIns="0" bIns="0" rtlCol="0" anchor="t">
            <a:spAutoFit/>
          </a:bodyPr>
          <a:lstStyle/>
          <a:p>
            <a:pPr algn="ctr">
              <a:lnSpc>
                <a:spcPts val="2008"/>
              </a:lnSpc>
            </a:pPr>
            <a:r>
              <a:rPr lang="en-US" sz="1434" b="1">
                <a:solidFill>
                  <a:srgbClr val="0CC0DF"/>
                </a:solidFill>
                <a:latin typeface="Canva Sans Bold"/>
                <a:ea typeface="Canva Sans Bold"/>
                <a:cs typeface="Canva Sans Bold"/>
                <a:sym typeface="Canva Sans Bold"/>
              </a:rPr>
              <a:t>4. Negative Sentiment</a:t>
            </a:r>
          </a:p>
          <a:p>
            <a:pPr marL="309688" lvl="1" indent="-154844" algn="ctr">
              <a:lnSpc>
                <a:spcPts val="2008"/>
              </a:lnSpc>
              <a:buFont typeface="Arial"/>
              <a:buChar char="•"/>
            </a:pPr>
            <a:r>
              <a:rPr lang="en-US" sz="1434" b="1">
                <a:solidFill>
                  <a:srgbClr val="0CC0DF"/>
                </a:solidFill>
                <a:latin typeface="Canva Sans Bold"/>
                <a:ea typeface="Canva Sans Bold"/>
                <a:cs typeface="Canva Sans Bold"/>
                <a:sym typeface="Canva Sans Bold"/>
              </a:rPr>
              <a:t>Observation:</a:t>
            </a:r>
          </a:p>
          <a:p>
            <a:pPr marL="619376" lvl="2" indent="-206459" algn="ctr">
              <a:lnSpc>
                <a:spcPts val="2008"/>
              </a:lnSpc>
              <a:buFont typeface="Arial"/>
              <a:buChar char="⚬"/>
            </a:pPr>
            <a:r>
              <a:rPr lang="en-US" sz="1434" b="1">
                <a:solidFill>
                  <a:srgbClr val="0CC0DF"/>
                </a:solidFill>
                <a:latin typeface="Canva Sans Bold"/>
                <a:ea typeface="Canva Sans Bold"/>
                <a:cs typeface="Canva Sans Bold"/>
                <a:sym typeface="Canva Sans Bold"/>
              </a:rPr>
              <a:t>Displays a moderate range of review lengths.</a:t>
            </a:r>
          </a:p>
          <a:p>
            <a:pPr marL="619376" lvl="2" indent="-206459" algn="ctr">
              <a:lnSpc>
                <a:spcPts val="2008"/>
              </a:lnSpc>
              <a:buFont typeface="Arial"/>
              <a:buChar char="⚬"/>
            </a:pPr>
            <a:r>
              <a:rPr lang="en-US" sz="1434" b="1">
                <a:solidFill>
                  <a:srgbClr val="0CC0DF"/>
                </a:solidFill>
                <a:latin typeface="Canva Sans Bold"/>
                <a:ea typeface="Canva Sans Bold"/>
                <a:cs typeface="Canva Sans Bold"/>
                <a:sym typeface="Canva Sans Bold"/>
              </a:rPr>
              <a:t>The median length is shorter than Positive, but longer than Extremely Positive and Neutral.</a:t>
            </a:r>
          </a:p>
          <a:p>
            <a:pPr marL="309688" lvl="1" indent="-154844" algn="ctr">
              <a:lnSpc>
                <a:spcPts val="2008"/>
              </a:lnSpc>
              <a:buFont typeface="Arial"/>
              <a:buChar char="•"/>
            </a:pPr>
            <a:r>
              <a:rPr lang="en-US" sz="1434" b="1">
                <a:solidFill>
                  <a:srgbClr val="0CC0DF"/>
                </a:solidFill>
                <a:latin typeface="Canva Sans Bold"/>
                <a:ea typeface="Canva Sans Bold"/>
                <a:cs typeface="Canva Sans Bold"/>
                <a:sym typeface="Canva Sans Bold"/>
              </a:rPr>
              <a:t>Interpretation:</a:t>
            </a:r>
          </a:p>
          <a:p>
            <a:pPr marL="619376" lvl="2" indent="-206459" algn="ctr">
              <a:lnSpc>
                <a:spcPts val="2008"/>
              </a:lnSpc>
              <a:buFont typeface="Arial"/>
              <a:buChar char="⚬"/>
            </a:pPr>
            <a:r>
              <a:rPr lang="en-US" sz="1434" b="1">
                <a:solidFill>
                  <a:srgbClr val="0CC0DF"/>
                </a:solidFill>
                <a:latin typeface="Canva Sans Bold"/>
                <a:ea typeface="Canva Sans Bold"/>
                <a:cs typeface="Canva Sans Bold"/>
                <a:sym typeface="Canva Sans Bold"/>
              </a:rPr>
              <a:t>Negative reviewers may focus on specific complaints, keeping their messages direct and concise.</a:t>
            </a:r>
          </a:p>
          <a:p>
            <a:pPr marL="619376" lvl="2" indent="-206459" algn="ctr">
              <a:lnSpc>
                <a:spcPts val="2008"/>
              </a:lnSpc>
              <a:buFont typeface="Arial"/>
              <a:buChar char="⚬"/>
            </a:pPr>
            <a:r>
              <a:rPr lang="en-US" sz="1434" b="1">
                <a:solidFill>
                  <a:srgbClr val="0CC0DF"/>
                </a:solidFill>
                <a:latin typeface="Canva Sans Bold"/>
                <a:ea typeface="Canva Sans Bold"/>
                <a:cs typeface="Canva Sans Bold"/>
                <a:sym typeface="Canva Sans Bold"/>
              </a:rPr>
              <a:t>Some may provide detail (e.g., delivery issues or product defects), but in general, they get to the point quickly.</a:t>
            </a:r>
          </a:p>
          <a:p>
            <a:pPr algn="ctr">
              <a:lnSpc>
                <a:spcPts val="2008"/>
              </a:lnSpc>
            </a:pPr>
            <a:endParaRPr lang="en-US" sz="1434" b="1">
              <a:solidFill>
                <a:srgbClr val="0CC0DF"/>
              </a:solidFill>
              <a:latin typeface="Canva Sans Bold"/>
              <a:ea typeface="Canva Sans Bold"/>
              <a:cs typeface="Canva Sans Bold"/>
              <a:sym typeface="Canva Sans Bold"/>
            </a:endParaRPr>
          </a:p>
        </p:txBody>
      </p:sp>
      <p:sp>
        <p:nvSpPr>
          <p:cNvPr id="7" name="TextBox 7"/>
          <p:cNvSpPr txBox="1"/>
          <p:nvPr/>
        </p:nvSpPr>
        <p:spPr>
          <a:xfrm>
            <a:off x="6046449" y="7768275"/>
            <a:ext cx="8089106" cy="2483814"/>
          </a:xfrm>
          <a:prstGeom prst="rect">
            <a:avLst/>
          </a:prstGeom>
        </p:spPr>
        <p:txBody>
          <a:bodyPr lIns="0" tIns="0" rIns="0" bIns="0" rtlCol="0" anchor="t">
            <a:spAutoFit/>
          </a:bodyPr>
          <a:lstStyle/>
          <a:p>
            <a:pPr algn="ctr">
              <a:lnSpc>
                <a:spcPts val="2221"/>
              </a:lnSpc>
            </a:pPr>
            <a:r>
              <a:rPr lang="en-US" sz="1587" b="1">
                <a:solidFill>
                  <a:srgbClr val="5E17EB"/>
                </a:solidFill>
                <a:latin typeface="Canva Sans Bold"/>
                <a:ea typeface="Canva Sans Bold"/>
                <a:cs typeface="Canva Sans Bold"/>
                <a:sym typeface="Canva Sans Bold"/>
              </a:rPr>
              <a:t>Overall Interpretation</a:t>
            </a:r>
          </a:p>
          <a:p>
            <a:pPr marL="342646" lvl="1" indent="-171323" algn="ctr">
              <a:lnSpc>
                <a:spcPts val="2221"/>
              </a:lnSpc>
              <a:buFont typeface="Arial"/>
              <a:buChar char="•"/>
            </a:pPr>
            <a:r>
              <a:rPr lang="en-US" sz="1587" b="1">
                <a:solidFill>
                  <a:srgbClr val="5E17EB"/>
                </a:solidFill>
                <a:latin typeface="Canva Sans Bold"/>
                <a:ea typeface="Canva Sans Bold"/>
                <a:cs typeface="Canva Sans Bold"/>
                <a:sym typeface="Canva Sans Bold"/>
              </a:rPr>
              <a:t>Positive Sentiment = Longer, more detailed reviews.</a:t>
            </a:r>
          </a:p>
          <a:p>
            <a:pPr marL="342646" lvl="1" indent="-171323" algn="ctr">
              <a:lnSpc>
                <a:spcPts val="2221"/>
              </a:lnSpc>
              <a:buFont typeface="Arial"/>
              <a:buChar char="•"/>
            </a:pPr>
            <a:r>
              <a:rPr lang="en-US" sz="1587" b="1">
                <a:solidFill>
                  <a:srgbClr val="5E17EB"/>
                </a:solidFill>
                <a:latin typeface="Canva Sans Bold"/>
                <a:ea typeface="Canva Sans Bold"/>
                <a:cs typeface="Canva Sans Bold"/>
                <a:sym typeface="Canva Sans Bold"/>
              </a:rPr>
              <a:t>Extremely Positive &amp; Neutral Sentiment = Short and straightforward.</a:t>
            </a:r>
          </a:p>
          <a:p>
            <a:pPr marL="342646" lvl="1" indent="-171323" algn="ctr">
              <a:lnSpc>
                <a:spcPts val="2221"/>
              </a:lnSpc>
              <a:buFont typeface="Arial"/>
              <a:buChar char="•"/>
            </a:pPr>
            <a:r>
              <a:rPr lang="en-US" sz="1587" b="1">
                <a:solidFill>
                  <a:srgbClr val="5E17EB"/>
                </a:solidFill>
                <a:latin typeface="Canva Sans Bold"/>
                <a:ea typeface="Canva Sans Bold"/>
                <a:cs typeface="Canva Sans Bold"/>
                <a:sym typeface="Canva Sans Bold"/>
              </a:rPr>
              <a:t>Negative Sentiment = Variable length, but typically more concise than positive.</a:t>
            </a:r>
          </a:p>
          <a:p>
            <a:pPr algn="ctr">
              <a:lnSpc>
                <a:spcPts val="2221"/>
              </a:lnSpc>
            </a:pPr>
            <a:r>
              <a:rPr lang="en-US" sz="1587" b="1">
                <a:solidFill>
                  <a:srgbClr val="5E17EB"/>
                </a:solidFill>
                <a:latin typeface="Canva Sans Bold"/>
                <a:ea typeface="Canva Sans Bold"/>
                <a:cs typeface="Canva Sans Bold"/>
                <a:sym typeface="Canva Sans Bold"/>
              </a:rPr>
              <a:t>This pattern suggests that:</a:t>
            </a:r>
          </a:p>
          <a:p>
            <a:pPr marL="342646" lvl="1" indent="-171323" algn="ctr">
              <a:lnSpc>
                <a:spcPts val="2221"/>
              </a:lnSpc>
              <a:buFont typeface="Arial"/>
              <a:buChar char="•"/>
            </a:pPr>
            <a:r>
              <a:rPr lang="en-US" sz="1587" b="1">
                <a:solidFill>
                  <a:srgbClr val="5E17EB"/>
                </a:solidFill>
                <a:latin typeface="Canva Sans Bold"/>
                <a:ea typeface="Canva Sans Bold"/>
                <a:cs typeface="Canva Sans Bold"/>
                <a:sym typeface="Canva Sans Bold"/>
              </a:rPr>
              <a:t>Happy customers love to share their experiences.</a:t>
            </a:r>
          </a:p>
          <a:p>
            <a:pPr marL="342646" lvl="1" indent="-171323" algn="ctr">
              <a:lnSpc>
                <a:spcPts val="2221"/>
              </a:lnSpc>
              <a:buFont typeface="Arial"/>
              <a:buChar char="•"/>
            </a:pPr>
            <a:r>
              <a:rPr lang="en-US" sz="1587" b="1">
                <a:solidFill>
                  <a:srgbClr val="5E17EB"/>
                </a:solidFill>
                <a:latin typeface="Canva Sans Bold"/>
                <a:ea typeface="Canva Sans Bold"/>
                <a:cs typeface="Canva Sans Bold"/>
                <a:sym typeface="Canva Sans Bold"/>
              </a:rPr>
              <a:t>Neutral or very happy users often write quick feedback.</a:t>
            </a:r>
          </a:p>
          <a:p>
            <a:pPr marL="342646" lvl="1" indent="-171323" algn="ctr">
              <a:lnSpc>
                <a:spcPts val="2221"/>
              </a:lnSpc>
              <a:buFont typeface="Arial"/>
              <a:buChar char="•"/>
            </a:pPr>
            <a:r>
              <a:rPr lang="en-US" sz="1587" b="1">
                <a:solidFill>
                  <a:srgbClr val="5E17EB"/>
                </a:solidFill>
                <a:latin typeface="Canva Sans Bold"/>
                <a:ea typeface="Canva Sans Bold"/>
                <a:cs typeface="Canva Sans Bold"/>
                <a:sym typeface="Canva Sans Bold"/>
              </a:rPr>
              <a:t>Unhappy customers express concerns briefly unless highly dissatisfied.</a:t>
            </a:r>
          </a:p>
          <a:p>
            <a:pPr algn="ctr">
              <a:lnSpc>
                <a:spcPts val="2221"/>
              </a:lnSpc>
            </a:pPr>
            <a:endParaRPr lang="en-US" sz="1587" b="1">
              <a:solidFill>
                <a:srgbClr val="5E17EB"/>
              </a:solidFill>
              <a:latin typeface="Canva Sans Bold"/>
              <a:ea typeface="Canva Sans Bold"/>
              <a:cs typeface="Canva Sans Bold"/>
              <a:sym typeface="Canva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0" y="470475"/>
            <a:ext cx="18288000" cy="9012013"/>
          </a:xfrm>
          <a:prstGeom prst="rect">
            <a:avLst/>
          </a:prstGeom>
        </p:spPr>
        <p:txBody>
          <a:bodyPr lIns="0" tIns="0" rIns="0" bIns="0" rtlCol="0" anchor="t">
            <a:spAutoFit/>
          </a:bodyPr>
          <a:lstStyle/>
          <a:p>
            <a:pPr algn="ctr">
              <a:lnSpc>
                <a:spcPts val="4859"/>
              </a:lnSpc>
            </a:pPr>
            <a:r>
              <a:rPr lang="en-US" sz="3471" b="1">
                <a:solidFill>
                  <a:srgbClr val="000000"/>
                </a:solidFill>
                <a:latin typeface="Canva Sans Bold"/>
                <a:ea typeface="Canva Sans Bold"/>
                <a:cs typeface="Canva Sans Bold"/>
                <a:sym typeface="Canva Sans Bold"/>
              </a:rPr>
              <a:t>5. Reporting:</a:t>
            </a:r>
          </a:p>
          <a:p>
            <a:pPr algn="ctr">
              <a:lnSpc>
                <a:spcPts val="4439"/>
              </a:lnSpc>
            </a:pPr>
            <a:r>
              <a:rPr lang="en-US" sz="3171">
                <a:solidFill>
                  <a:srgbClr val="000000"/>
                </a:solidFill>
                <a:latin typeface="Canva Sans"/>
                <a:ea typeface="Canva Sans"/>
                <a:cs typeface="Canva Sans"/>
                <a:sym typeface="Canva Sans"/>
              </a:rPr>
              <a:t>Summarize the findings in a clear, concise report with the following sections:</a:t>
            </a:r>
          </a:p>
          <a:p>
            <a:pPr marL="684695" lvl="1" indent="-342348" algn="ctr">
              <a:lnSpc>
                <a:spcPts val="4439"/>
              </a:lnSpc>
              <a:buFont typeface="Arial"/>
              <a:buChar char="•"/>
            </a:pPr>
            <a:r>
              <a:rPr lang="en-US" sz="3171">
                <a:solidFill>
                  <a:srgbClr val="000000"/>
                </a:solidFill>
                <a:latin typeface="Canva Sans"/>
                <a:ea typeface="Canva Sans"/>
                <a:cs typeface="Canva Sans"/>
                <a:sym typeface="Canva Sans"/>
              </a:rPr>
              <a:t>Overview of the data collection and cleaning process.</a:t>
            </a:r>
          </a:p>
          <a:p>
            <a:pPr marL="684695" lvl="1" indent="-342348" algn="ctr">
              <a:lnSpc>
                <a:spcPts val="4439"/>
              </a:lnSpc>
              <a:buFont typeface="Arial"/>
              <a:buChar char="•"/>
            </a:pPr>
            <a:r>
              <a:rPr lang="en-US" sz="3171">
                <a:solidFill>
                  <a:srgbClr val="000000"/>
                </a:solidFill>
                <a:latin typeface="Canva Sans"/>
                <a:ea typeface="Canva Sans"/>
                <a:cs typeface="Canva Sans"/>
                <a:sym typeface="Canva Sans"/>
              </a:rPr>
              <a:t>Sentiment Analysis Results: Distribution of positive/negative reviews, average sentiment per rating, etc.</a:t>
            </a:r>
          </a:p>
          <a:p>
            <a:pPr marL="684695" lvl="1" indent="-342348" algn="ctr">
              <a:lnSpc>
                <a:spcPts val="4439"/>
              </a:lnSpc>
              <a:buFont typeface="Arial"/>
              <a:buChar char="•"/>
            </a:pPr>
            <a:r>
              <a:rPr lang="en-US" sz="3171">
                <a:solidFill>
                  <a:srgbClr val="000000"/>
                </a:solidFill>
                <a:latin typeface="Canva Sans"/>
                <a:ea typeface="Canva Sans"/>
                <a:cs typeface="Canva Sans"/>
                <a:sym typeface="Canva Sans"/>
              </a:rPr>
              <a:t>Insights: Key trends from the sentiment analysis, such as common issues with the product or positive highlights.</a:t>
            </a:r>
          </a:p>
          <a:p>
            <a:pPr marL="684695" lvl="1" indent="-342348" algn="ctr">
              <a:lnSpc>
                <a:spcPts val="4439"/>
              </a:lnSpc>
              <a:buFont typeface="Arial"/>
              <a:buChar char="•"/>
            </a:pPr>
            <a:r>
              <a:rPr lang="en-US" sz="3171">
                <a:solidFill>
                  <a:srgbClr val="000000"/>
                </a:solidFill>
                <a:latin typeface="Canva Sans"/>
                <a:ea typeface="Canva Sans"/>
                <a:cs typeface="Canva Sans"/>
                <a:sym typeface="Canva Sans"/>
              </a:rPr>
              <a:t>Recommendations: Based on customer sentiment, suggest improvements for the iPhone 15 128GB model or potential areas Flipkart can focus on for marketing.</a:t>
            </a:r>
          </a:p>
          <a:p>
            <a:pPr algn="ctr">
              <a:lnSpc>
                <a:spcPts val="4439"/>
              </a:lnSpc>
            </a:pPr>
            <a:r>
              <a:rPr lang="en-US" sz="3171">
                <a:solidFill>
                  <a:srgbClr val="000000"/>
                </a:solidFill>
                <a:latin typeface="Shrikhand"/>
                <a:ea typeface="Shrikhand"/>
                <a:cs typeface="Shrikhand"/>
                <a:sym typeface="Shrikhand"/>
              </a:rPr>
              <a:t>Libraries and Tools:</a:t>
            </a:r>
          </a:p>
          <a:p>
            <a:pPr marL="684695" lvl="1" indent="-342348" algn="ctr">
              <a:lnSpc>
                <a:spcPts val="4439"/>
              </a:lnSpc>
              <a:buFont typeface="Arial"/>
              <a:buChar char="•"/>
            </a:pPr>
            <a:r>
              <a:rPr lang="en-US" sz="3171">
                <a:solidFill>
                  <a:srgbClr val="000000"/>
                </a:solidFill>
                <a:latin typeface="Canva Sans"/>
                <a:ea typeface="Canva Sans"/>
                <a:cs typeface="Canva Sans"/>
                <a:sym typeface="Canva Sans"/>
              </a:rPr>
              <a:t>Selenium: For automating the web scraping process.</a:t>
            </a:r>
          </a:p>
          <a:p>
            <a:pPr marL="684695" lvl="1" indent="-342348" algn="ctr">
              <a:lnSpc>
                <a:spcPts val="4439"/>
              </a:lnSpc>
              <a:buFont typeface="Arial"/>
              <a:buChar char="•"/>
            </a:pPr>
            <a:r>
              <a:rPr lang="en-US" sz="3171">
                <a:solidFill>
                  <a:srgbClr val="000000"/>
                </a:solidFill>
                <a:latin typeface="Canva Sans"/>
                <a:ea typeface="Canva Sans"/>
                <a:cs typeface="Canva Sans"/>
                <a:sym typeface="Canva Sans"/>
              </a:rPr>
              <a:t>BeautifulSoup: For parsing HTML and extracting review details.</a:t>
            </a:r>
          </a:p>
          <a:p>
            <a:pPr marL="684695" lvl="1" indent="-342348" algn="ctr">
              <a:lnSpc>
                <a:spcPts val="4439"/>
              </a:lnSpc>
              <a:buFont typeface="Arial"/>
              <a:buChar char="•"/>
            </a:pPr>
            <a:r>
              <a:rPr lang="en-US" sz="3171">
                <a:solidFill>
                  <a:srgbClr val="000000"/>
                </a:solidFill>
                <a:latin typeface="Canva Sans"/>
                <a:ea typeface="Canva Sans"/>
                <a:cs typeface="Canva Sans"/>
                <a:sym typeface="Canva Sans"/>
              </a:rPr>
              <a:t>Pandas: For data cleaning, processing, and analysis.</a:t>
            </a:r>
          </a:p>
          <a:p>
            <a:pPr marL="684695" lvl="1" indent="-342348" algn="ctr">
              <a:lnSpc>
                <a:spcPts val="4439"/>
              </a:lnSpc>
              <a:buFont typeface="Arial"/>
              <a:buChar char="•"/>
            </a:pPr>
            <a:r>
              <a:rPr lang="en-US" sz="3171">
                <a:solidFill>
                  <a:srgbClr val="000000"/>
                </a:solidFill>
                <a:latin typeface="Canva Sans"/>
                <a:ea typeface="Canva Sans"/>
                <a:cs typeface="Canva Sans"/>
                <a:sym typeface="Canva Sans"/>
              </a:rPr>
              <a:t>TextBlob: For performing sentiment analysis on the review text.</a:t>
            </a:r>
          </a:p>
          <a:p>
            <a:pPr marL="684695" lvl="1" indent="-342348" algn="ctr">
              <a:lnSpc>
                <a:spcPts val="4439"/>
              </a:lnSpc>
              <a:buFont typeface="Arial"/>
              <a:buChar char="•"/>
            </a:pPr>
            <a:r>
              <a:rPr lang="en-US" sz="3171">
                <a:solidFill>
                  <a:srgbClr val="000000"/>
                </a:solidFill>
                <a:latin typeface="Canva Sans"/>
                <a:ea typeface="Canva Sans"/>
                <a:cs typeface="Canva Sans"/>
                <a:sym typeface="Canva Sans"/>
              </a:rPr>
              <a:t>Matplotlib/Seaborn: For visualizations like sentiment distribution and word clouds.</a:t>
            </a:r>
          </a:p>
          <a:p>
            <a:pPr algn="ctr">
              <a:lnSpc>
                <a:spcPts val="4439"/>
              </a:lnSpc>
            </a:pPr>
            <a:endParaRPr lang="en-US" sz="3171">
              <a:solidFill>
                <a:srgbClr val="000000"/>
              </a:solidFill>
              <a:latin typeface="Canva Sans"/>
              <a:ea typeface="Canva Sans"/>
              <a:cs typeface="Canva Sans"/>
              <a:sym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891AEC-43EB-3752-398D-DF0DA7049D01}"/>
              </a:ext>
            </a:extLst>
          </p:cNvPr>
          <p:cNvSpPr txBox="1"/>
          <p:nvPr/>
        </p:nvSpPr>
        <p:spPr>
          <a:xfrm>
            <a:off x="1295400" y="342900"/>
            <a:ext cx="16078200" cy="9787295"/>
          </a:xfrm>
          <a:prstGeom prst="rect">
            <a:avLst/>
          </a:prstGeom>
          <a:noFill/>
        </p:spPr>
        <p:txBody>
          <a:bodyPr wrap="square" rtlCol="0">
            <a:spAutoFit/>
          </a:bodyPr>
          <a:lstStyle/>
          <a:p>
            <a:r>
              <a:rPr lang="en-US" sz="2000" dirty="0"/>
              <a:t>Sentiment Analysis Report</a:t>
            </a:r>
            <a:endParaRPr lang="en-IN" sz="2000" dirty="0"/>
          </a:p>
          <a:p>
            <a:r>
              <a:rPr lang="en-US" b="1" dirty="0"/>
              <a:t>Customer Reviews of the iPhone 15 (128 GB) on Flipkart</a:t>
            </a:r>
            <a:endParaRPr lang="en-IN" b="1" dirty="0"/>
          </a:p>
          <a:p>
            <a:r>
              <a:rPr lang="en-US" b="1" dirty="0"/>
              <a:t>1. Data Collection and Cleaning Process</a:t>
            </a:r>
            <a:endParaRPr lang="en-IN" b="1" dirty="0"/>
          </a:p>
          <a:p>
            <a:br>
              <a:rPr lang="en-US" dirty="0"/>
            </a:br>
            <a:r>
              <a:rPr lang="en-US" dirty="0"/>
              <a:t>• Data Source:</a:t>
            </a:r>
            <a:br>
              <a:rPr lang="en-US" dirty="0"/>
            </a:br>
            <a:r>
              <a:rPr lang="en-US" dirty="0"/>
              <a:t>  Customer reviews for the iPhone 15 (128 GB, Blue) were extracted from Flipkart using web scraping tools:</a:t>
            </a:r>
            <a:br>
              <a:rPr lang="en-US" dirty="0"/>
            </a:br>
            <a:r>
              <a:rPr lang="en-US" dirty="0"/>
              <a:t>  - Selenium (to interact with the dynamic website)</a:t>
            </a:r>
            <a:br>
              <a:rPr lang="en-US" dirty="0"/>
            </a:br>
            <a:r>
              <a:rPr lang="en-US" dirty="0"/>
              <a:t>  - </a:t>
            </a:r>
            <a:r>
              <a:rPr lang="en-US" dirty="0" err="1"/>
              <a:t>BeautifulSoup</a:t>
            </a:r>
            <a:r>
              <a:rPr lang="en-US" dirty="0"/>
              <a:t> (to parse the HTML content)</a:t>
            </a:r>
            <a:br>
              <a:rPr lang="en-US" dirty="0"/>
            </a:br>
            <a:r>
              <a:rPr lang="en-US" dirty="0"/>
              <a:t>• Data Preparation:</a:t>
            </a:r>
            <a:br>
              <a:rPr lang="en-US" dirty="0"/>
            </a:br>
            <a:r>
              <a:rPr lang="en-US" dirty="0"/>
              <a:t>  - Removed unwanted characters, special symbols, and HTML tags.</a:t>
            </a:r>
            <a:br>
              <a:rPr lang="en-US" dirty="0"/>
            </a:br>
            <a:r>
              <a:rPr lang="en-US" dirty="0"/>
              <a:t>  - Standardized review text formatting and stripped extra spaces.</a:t>
            </a:r>
            <a:br>
              <a:rPr lang="en-US" dirty="0"/>
            </a:br>
            <a:r>
              <a:rPr lang="en-US" dirty="0"/>
              <a:t>  - Tokenization: Split text into meaningful components for analysis.</a:t>
            </a:r>
            <a:br>
              <a:rPr lang="en-US" dirty="0"/>
            </a:br>
            <a:r>
              <a:rPr lang="en-US" dirty="0"/>
              <a:t>  - Performed sentiment classification into 5 categories:</a:t>
            </a:r>
            <a:br>
              <a:rPr lang="en-US" dirty="0"/>
            </a:br>
            <a:r>
              <a:rPr lang="en-US" dirty="0"/>
              <a:t>    Negative, Neutral, Positive, Extremely Positive, Extremely Negative</a:t>
            </a:r>
            <a:br>
              <a:rPr lang="en-US" dirty="0"/>
            </a:br>
            <a:r>
              <a:rPr lang="en-US" dirty="0"/>
              <a:t>  - Used </a:t>
            </a:r>
            <a:r>
              <a:rPr lang="en-US" dirty="0" err="1"/>
              <a:t>TextBlob</a:t>
            </a:r>
            <a:r>
              <a:rPr lang="en-US" dirty="0"/>
              <a:t> to derive sentiment polarity scores.</a:t>
            </a:r>
            <a:br>
              <a:rPr lang="en-US" dirty="0"/>
            </a:br>
            <a:endParaRPr lang="en-IN" dirty="0"/>
          </a:p>
          <a:p>
            <a:r>
              <a:rPr lang="en-US" b="1" dirty="0"/>
              <a:t>2. Sentiment Analysis Findings</a:t>
            </a:r>
            <a:endParaRPr lang="en-IN" b="1" dirty="0"/>
          </a:p>
          <a:p>
            <a:br>
              <a:rPr lang="en-US" dirty="0"/>
            </a:br>
            <a:r>
              <a:rPr lang="en-US" dirty="0"/>
              <a:t>Sentiment Breakdown:</a:t>
            </a:r>
            <a:br>
              <a:rPr lang="en-US" dirty="0"/>
            </a:br>
            <a:r>
              <a:rPr lang="en-US" dirty="0"/>
              <a:t>• Majority of the reviews fell into the Positive and Extremely Positive categories.</a:t>
            </a:r>
            <a:br>
              <a:rPr lang="en-US" dirty="0"/>
            </a:br>
            <a:r>
              <a:rPr lang="en-US" dirty="0"/>
              <a:t>• Neutral and Negative sentiments made up a smaller portion, indicating general customer satisfaction.</a:t>
            </a:r>
            <a:br>
              <a:rPr lang="en-US" dirty="0"/>
            </a:br>
            <a:br>
              <a:rPr lang="en-US" dirty="0"/>
            </a:br>
            <a:r>
              <a:rPr lang="en-US" dirty="0"/>
              <a:t>Sentiment by Rating:</a:t>
            </a:r>
            <a:br>
              <a:rPr lang="en-US" dirty="0"/>
            </a:br>
            <a:r>
              <a:rPr lang="en-US" dirty="0"/>
              <a:t>• 5-star ratings were strongly associated with positive or extremely positive reviews.</a:t>
            </a:r>
            <a:br>
              <a:rPr lang="en-US" dirty="0"/>
            </a:br>
            <a:r>
              <a:rPr lang="en-US" dirty="0"/>
              <a:t>• 1–2 star ratings commonly reflected neutral or negative sentiment, often tied to specific issues.</a:t>
            </a:r>
            <a:br>
              <a:rPr lang="en-US" dirty="0"/>
            </a:br>
            <a:endParaRPr lang="en-IN" dirty="0"/>
          </a:p>
          <a:p>
            <a:r>
              <a:rPr lang="en-US" b="1" dirty="0"/>
              <a:t>3. Key Insights</a:t>
            </a:r>
            <a:endParaRPr lang="en-IN" b="1" dirty="0"/>
          </a:p>
          <a:p>
            <a:br>
              <a:rPr lang="en-US" dirty="0"/>
            </a:br>
            <a:r>
              <a:rPr lang="en-US" dirty="0"/>
              <a:t>Positive Aspects Identified:</a:t>
            </a:r>
            <a:br>
              <a:rPr lang="en-US" dirty="0"/>
            </a:br>
            <a:r>
              <a:rPr lang="en-US" dirty="0"/>
              <a:t>• Design: Modern, slim, and premium build.</a:t>
            </a:r>
            <a:br>
              <a:rPr lang="en-US" dirty="0"/>
            </a:br>
            <a:r>
              <a:rPr lang="en-US" dirty="0"/>
              <a:t>• Camera Quality: Mentioned as a standout feature across many reviews.</a:t>
            </a:r>
            <a:br>
              <a:rPr lang="en-US" dirty="0"/>
            </a:br>
            <a:r>
              <a:rPr lang="en-US" dirty="0"/>
              <a:t>• Performance: Smooth, responsive user experience with high processing speed.</a:t>
            </a:r>
            <a:br>
              <a:rPr lang="en-US" dirty="0"/>
            </a:br>
            <a:r>
              <a:rPr lang="en-US" dirty="0"/>
              <a:t>• Battery Life: Several customers praised the improved battery performance.</a:t>
            </a:r>
            <a:br>
              <a:rPr lang="en-US" dirty="0"/>
            </a:br>
            <a:br>
              <a:rPr lang="en-US" dirty="0"/>
            </a:br>
            <a:endParaRPr lang="en-IN" dirty="0"/>
          </a:p>
        </p:txBody>
      </p:sp>
    </p:spTree>
    <p:extLst>
      <p:ext uri="{BB962C8B-B14F-4D97-AF65-F5344CB8AC3E}">
        <p14:creationId xmlns:p14="http://schemas.microsoft.com/office/powerpoint/2010/main" val="2980320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5B39CD-84F7-55A3-F92E-A56837ED6421}"/>
              </a:ext>
            </a:extLst>
          </p:cNvPr>
          <p:cNvSpPr txBox="1"/>
          <p:nvPr/>
        </p:nvSpPr>
        <p:spPr>
          <a:xfrm>
            <a:off x="1371600" y="495300"/>
            <a:ext cx="15468600" cy="7294305"/>
          </a:xfrm>
          <a:prstGeom prst="rect">
            <a:avLst/>
          </a:prstGeom>
          <a:noFill/>
        </p:spPr>
        <p:txBody>
          <a:bodyPr wrap="square" rtlCol="0">
            <a:spAutoFit/>
          </a:bodyPr>
          <a:lstStyle/>
          <a:p>
            <a:r>
              <a:rPr lang="en-US" dirty="0"/>
              <a:t>Common Complaints:</a:t>
            </a:r>
            <a:br>
              <a:rPr lang="en-US" dirty="0"/>
            </a:br>
            <a:r>
              <a:rPr lang="en-US" dirty="0"/>
              <a:t>• Pricing Concerns: Perceived as high by some customers.</a:t>
            </a:r>
            <a:br>
              <a:rPr lang="en-US" dirty="0"/>
            </a:br>
            <a:r>
              <a:rPr lang="en-US" dirty="0"/>
              <a:t>• Delivery Issues: Minor complaints regarding packaging quality or delayed shipments.</a:t>
            </a:r>
            <a:br>
              <a:rPr lang="en-US" dirty="0"/>
            </a:br>
            <a:r>
              <a:rPr lang="en-US" dirty="0"/>
              <a:t>• Compatibility: A few users mentioned accessory compatibility problems.</a:t>
            </a:r>
            <a:br>
              <a:rPr lang="en-US" dirty="0"/>
            </a:br>
            <a:r>
              <a:rPr lang="en-US" dirty="0"/>
              <a:t>• Software Glitches: Minor but noticeable bugs were flagged by some users.</a:t>
            </a:r>
            <a:br>
              <a:rPr lang="en-US" dirty="0"/>
            </a:br>
            <a:endParaRPr lang="en-IN" dirty="0"/>
          </a:p>
          <a:p>
            <a:r>
              <a:rPr lang="en-US" b="1" dirty="0"/>
              <a:t>4. Recommendations</a:t>
            </a:r>
            <a:endParaRPr lang="en-IN" b="1" dirty="0"/>
          </a:p>
          <a:p>
            <a:br>
              <a:rPr lang="en-US" dirty="0"/>
            </a:br>
            <a:r>
              <a:rPr lang="en-US" dirty="0"/>
              <a:t>Product Enhancements:</a:t>
            </a:r>
            <a:br>
              <a:rPr lang="en-US" dirty="0"/>
            </a:br>
            <a:r>
              <a:rPr lang="en-US" dirty="0"/>
              <a:t>• Address software bugs raised by customers to improve user satisfaction.</a:t>
            </a:r>
            <a:br>
              <a:rPr lang="en-US" dirty="0"/>
            </a:br>
            <a:r>
              <a:rPr lang="en-US" dirty="0"/>
              <a:t>• Investigate accessory compatibility concerns and update product documentation or packaging accordingly.</a:t>
            </a:r>
            <a:br>
              <a:rPr lang="en-US" dirty="0"/>
            </a:br>
            <a:br>
              <a:rPr lang="en-US" dirty="0"/>
            </a:br>
            <a:r>
              <a:rPr lang="en-US" dirty="0"/>
              <a:t>Marketing Suggestions:</a:t>
            </a:r>
            <a:br>
              <a:rPr lang="en-US" dirty="0"/>
            </a:br>
            <a:r>
              <a:rPr lang="en-US" dirty="0"/>
              <a:t>• Highlight camera performance, battery improvements, and sleek design in future campaigns.</a:t>
            </a:r>
            <a:br>
              <a:rPr lang="en-US" dirty="0"/>
            </a:br>
            <a:r>
              <a:rPr lang="en-US" dirty="0"/>
              <a:t>• Use real customer quotes or review snippets in ads to build trust.</a:t>
            </a:r>
            <a:br>
              <a:rPr lang="en-US" dirty="0"/>
            </a:br>
            <a:r>
              <a:rPr lang="en-US" dirty="0"/>
              <a:t>• Offer pricing flexibility:</a:t>
            </a:r>
            <a:br>
              <a:rPr lang="en-US" dirty="0"/>
            </a:br>
            <a:r>
              <a:rPr lang="en-US" dirty="0"/>
              <a:t>  - EMI options</a:t>
            </a:r>
            <a:br>
              <a:rPr lang="en-US" dirty="0"/>
            </a:br>
            <a:r>
              <a:rPr lang="en-US" dirty="0"/>
              <a:t>  - Exchange deals</a:t>
            </a:r>
            <a:br>
              <a:rPr lang="en-US" dirty="0"/>
            </a:br>
            <a:r>
              <a:rPr lang="en-US" dirty="0"/>
              <a:t>  - Limited-time promotional discounts</a:t>
            </a:r>
            <a:br>
              <a:rPr lang="en-US" dirty="0"/>
            </a:br>
            <a:br>
              <a:rPr lang="en-US" dirty="0"/>
            </a:br>
            <a:r>
              <a:rPr lang="en-US" dirty="0"/>
              <a:t>Operational Improvements:</a:t>
            </a:r>
            <a:br>
              <a:rPr lang="en-US" dirty="0"/>
            </a:br>
            <a:r>
              <a:rPr lang="en-US" dirty="0"/>
              <a:t>• Improve packaging standards to prevent minor damage during delivery.</a:t>
            </a:r>
            <a:br>
              <a:rPr lang="en-US" dirty="0"/>
            </a:br>
            <a:r>
              <a:rPr lang="en-US" dirty="0"/>
              <a:t>• Reduce delivery delays by tightening logistics and improving communication with shipping partners.</a:t>
            </a:r>
            <a:br>
              <a:rPr lang="en-US" dirty="0"/>
            </a:br>
            <a:r>
              <a:rPr lang="en-US" dirty="0"/>
              <a:t>• Regularly monitor customer feedback to identify and fix emerging issues promptly.</a:t>
            </a:r>
            <a:br>
              <a:rPr lang="en-US" dirty="0"/>
            </a:br>
            <a:endParaRPr lang="en-IN" dirty="0"/>
          </a:p>
          <a:p>
            <a:endParaRPr lang="en-IN" dirty="0"/>
          </a:p>
        </p:txBody>
      </p:sp>
    </p:spTree>
    <p:extLst>
      <p:ext uri="{BB962C8B-B14F-4D97-AF65-F5344CB8AC3E}">
        <p14:creationId xmlns:p14="http://schemas.microsoft.com/office/powerpoint/2010/main" val="7140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C13A9FC3-89C5-BC02-152D-F03653D6D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900" y="1714500"/>
            <a:ext cx="10744200" cy="7475542"/>
          </a:xfrm>
          <a:prstGeom prst="rect">
            <a:avLst/>
          </a:prstGeom>
        </p:spPr>
      </p:pic>
      <p:sp>
        <p:nvSpPr>
          <p:cNvPr id="4" name="TextBox 3">
            <a:extLst>
              <a:ext uri="{FF2B5EF4-FFF2-40B4-BE49-F238E27FC236}">
                <a16:creationId xmlns:a16="http://schemas.microsoft.com/office/drawing/2014/main" id="{501AD046-2E57-9592-EEB4-E487422593FF}"/>
              </a:ext>
            </a:extLst>
          </p:cNvPr>
          <p:cNvSpPr txBox="1"/>
          <p:nvPr/>
        </p:nvSpPr>
        <p:spPr>
          <a:xfrm>
            <a:off x="3200400" y="571500"/>
            <a:ext cx="11963400" cy="584775"/>
          </a:xfrm>
          <a:prstGeom prst="rect">
            <a:avLst/>
          </a:prstGeom>
          <a:noFill/>
        </p:spPr>
        <p:txBody>
          <a:bodyPr wrap="square" rtlCol="0">
            <a:spAutoFit/>
          </a:bodyPr>
          <a:lstStyle/>
          <a:p>
            <a:r>
              <a:rPr lang="en-IN" sz="3200" b="1" i="1" dirty="0">
                <a:solidFill>
                  <a:srgbClr val="FF0000"/>
                </a:solidFill>
              </a:rPr>
              <a:t>CTRL + CLICK FOR GITHUB LINK </a:t>
            </a:r>
          </a:p>
        </p:txBody>
      </p:sp>
    </p:spTree>
    <p:extLst>
      <p:ext uri="{BB962C8B-B14F-4D97-AF65-F5344CB8AC3E}">
        <p14:creationId xmlns:p14="http://schemas.microsoft.com/office/powerpoint/2010/main" val="649923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183256" y="1272802"/>
            <a:ext cx="10427318" cy="5270435"/>
            <a:chOff x="325749" y="1697069"/>
            <a:chExt cx="13903090" cy="7027246"/>
          </a:xfrm>
        </p:grpSpPr>
        <p:sp>
          <p:nvSpPr>
            <p:cNvPr id="3" name="TextBox 3"/>
            <p:cNvSpPr txBox="1"/>
            <p:nvPr/>
          </p:nvSpPr>
          <p:spPr>
            <a:xfrm rot="21007540">
              <a:off x="325749" y="1697069"/>
              <a:ext cx="13634597" cy="3847207"/>
            </a:xfrm>
            <a:prstGeom prst="rect">
              <a:avLst/>
            </a:prstGeom>
          </p:spPr>
          <p:txBody>
            <a:bodyPr lIns="0" tIns="0" rIns="0" bIns="0" rtlCol="0" anchor="t">
              <a:spAutoFit/>
            </a:bodyPr>
            <a:lstStyle/>
            <a:p>
              <a:pPr algn="ctr">
                <a:lnSpc>
                  <a:spcPts val="22455"/>
                </a:lnSpc>
                <a:spcBef>
                  <a:spcPct val="0"/>
                </a:spcBef>
              </a:pPr>
              <a:endParaRPr lang="en-US" sz="22455" dirty="0">
                <a:solidFill>
                  <a:srgbClr val="F6F3E4"/>
                </a:solidFill>
                <a:latin typeface="Bukhari Script"/>
                <a:ea typeface="Bukhari Script"/>
                <a:cs typeface="Bukhari Script"/>
                <a:sym typeface="Bukhari Script"/>
              </a:endParaRPr>
            </a:p>
          </p:txBody>
        </p:sp>
        <p:sp>
          <p:nvSpPr>
            <p:cNvPr id="4" name="TextBox 4"/>
            <p:cNvSpPr txBox="1"/>
            <p:nvPr/>
          </p:nvSpPr>
          <p:spPr>
            <a:xfrm rot="21084639">
              <a:off x="1794320" y="5270378"/>
              <a:ext cx="12434519" cy="3453937"/>
            </a:xfrm>
            <a:prstGeom prst="rect">
              <a:avLst/>
            </a:prstGeom>
          </p:spPr>
          <p:txBody>
            <a:bodyPr lIns="0" tIns="0" rIns="0" bIns="0" rtlCol="0" anchor="t">
              <a:spAutoFit/>
            </a:bodyPr>
            <a:lstStyle/>
            <a:p>
              <a:pPr algn="ctr">
                <a:lnSpc>
                  <a:spcPts val="20210"/>
                </a:lnSpc>
                <a:spcBef>
                  <a:spcPct val="0"/>
                </a:spcBef>
              </a:pPr>
              <a:endParaRPr lang="en-US" sz="20210" dirty="0">
                <a:solidFill>
                  <a:srgbClr val="F6F3E4"/>
                </a:solidFill>
                <a:latin typeface="Bukhari Script"/>
                <a:ea typeface="Bukhari Script"/>
                <a:cs typeface="Bukhari Script"/>
                <a:sym typeface="Bukhari Script"/>
              </a:endParaRPr>
            </a:p>
          </p:txBody>
        </p:sp>
      </p:grpSp>
      <p:sp>
        <p:nvSpPr>
          <p:cNvPr id="8" name="Rectangle 7">
            <a:extLst>
              <a:ext uri="{FF2B5EF4-FFF2-40B4-BE49-F238E27FC236}">
                <a16:creationId xmlns:a16="http://schemas.microsoft.com/office/drawing/2014/main" id="{AE62E9F1-C5BA-00D6-8261-EC58B09AF9B8}"/>
              </a:ext>
            </a:extLst>
          </p:cNvPr>
          <p:cNvSpPr/>
          <p:nvPr/>
        </p:nvSpPr>
        <p:spPr>
          <a:xfrm>
            <a:off x="2209800" y="1790700"/>
            <a:ext cx="13030200" cy="347787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11000" b="1" cap="none" spc="0" dirty="0">
                <a:ln/>
                <a:solidFill>
                  <a:schemeClr val="accent3"/>
                </a:solidFill>
                <a:effectLst/>
                <a:latin typeface="Algerian" panose="04020705040A02060702" pitchFamily="82" charset="0"/>
              </a:rPr>
              <a:t>THANK YOU FOR WATCHING</a:t>
            </a:r>
          </a:p>
        </p:txBody>
      </p:sp>
      <p:sp>
        <p:nvSpPr>
          <p:cNvPr id="9" name="TextBox 8">
            <a:extLst>
              <a:ext uri="{FF2B5EF4-FFF2-40B4-BE49-F238E27FC236}">
                <a16:creationId xmlns:a16="http://schemas.microsoft.com/office/drawing/2014/main" id="{4958BF06-8EEC-C70D-5D5F-6368EF36F9CB}"/>
              </a:ext>
            </a:extLst>
          </p:cNvPr>
          <p:cNvSpPr txBox="1"/>
          <p:nvPr/>
        </p:nvSpPr>
        <p:spPr>
          <a:xfrm>
            <a:off x="2899129" y="6070967"/>
            <a:ext cx="11959871" cy="2308324"/>
          </a:xfrm>
          <a:prstGeom prst="rect">
            <a:avLst/>
          </a:prstGeom>
          <a:noFill/>
        </p:spPr>
        <p:txBody>
          <a:bodyPr wrap="square" rtlCol="0">
            <a:spAutoFit/>
          </a:bodyPr>
          <a:lstStyle/>
          <a:p>
            <a:pPr algn="ctr"/>
            <a:r>
              <a:rPr lang="en-IN" sz="7200" dirty="0">
                <a:latin typeface="Algerian" panose="04020705040A02060702" pitchFamily="82" charset="0"/>
              </a:rPr>
              <a:t>CREAT BY : JAYDEEP     PRAJAPATI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2122031" y="1304859"/>
            <a:ext cx="7416941" cy="1132046"/>
          </a:xfrm>
          <a:prstGeom prst="rect">
            <a:avLst/>
          </a:prstGeom>
        </p:spPr>
        <p:txBody>
          <a:bodyPr lIns="0" tIns="0" rIns="0" bIns="0" rtlCol="0" anchor="t">
            <a:spAutoFit/>
          </a:bodyPr>
          <a:lstStyle/>
          <a:p>
            <a:pPr marL="0" lvl="0" indent="0" algn="ctr">
              <a:lnSpc>
                <a:spcPts val="9286"/>
              </a:lnSpc>
              <a:spcBef>
                <a:spcPct val="0"/>
              </a:spcBef>
            </a:pPr>
            <a:r>
              <a:rPr lang="en-US" sz="6729" u="none" strike="noStrike" spc="53">
                <a:solidFill>
                  <a:srgbClr val="FFFFFF"/>
                </a:solidFill>
                <a:latin typeface="Archivo Black"/>
                <a:ea typeface="Archivo Black"/>
                <a:cs typeface="Archivo Black"/>
                <a:sym typeface="Archivo Black"/>
              </a:rPr>
              <a:t>ABOUT US</a:t>
            </a:r>
          </a:p>
        </p:txBody>
      </p:sp>
      <p:sp>
        <p:nvSpPr>
          <p:cNvPr id="11" name="TextBox 11"/>
          <p:cNvSpPr txBox="1"/>
          <p:nvPr/>
        </p:nvSpPr>
        <p:spPr>
          <a:xfrm>
            <a:off x="639080" y="3686116"/>
            <a:ext cx="10747145" cy="5380990"/>
          </a:xfrm>
          <a:prstGeom prst="rect">
            <a:avLst/>
          </a:prstGeom>
        </p:spPr>
        <p:txBody>
          <a:bodyPr lIns="0" tIns="0" rIns="0" bIns="0" rtlCol="0" anchor="t">
            <a:spAutoFit/>
          </a:bodyPr>
          <a:lstStyle/>
          <a:p>
            <a:pPr algn="ctr">
              <a:lnSpc>
                <a:spcPts val="4759"/>
              </a:lnSpc>
            </a:pPr>
            <a:r>
              <a:rPr lang="en-US" sz="3399">
                <a:solidFill>
                  <a:srgbClr val="100F0D"/>
                </a:solidFill>
                <a:latin typeface="Shrikhand"/>
                <a:ea typeface="Shrikhand"/>
                <a:cs typeface="Shrikhand"/>
                <a:sym typeface="Shrikhand"/>
              </a:rPr>
              <a:t>The iPhone 15 is a smartphone developed and marketed by Apple, succeeding the iPhone 14. It was announced on September 12, 2023, and released on September 22, 2023. The iPhone 15 features a durable design with color-infused glass and aluminum, and is splash, water, and dust resistant. It also boasts a 6.1-inch Super Retina XDR display, a 48MP main camera, and the A16 Bionic chip.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505283"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7247487" y="1415696"/>
            <a:ext cx="2638559" cy="887095"/>
          </a:xfrm>
          <a:prstGeom prst="rect">
            <a:avLst/>
          </a:prstGeom>
        </p:spPr>
        <p:txBody>
          <a:bodyPr lIns="0" tIns="0" rIns="0" bIns="0" rtlCol="0" anchor="t">
            <a:spAutoFit/>
          </a:bodyPr>
          <a:lstStyle/>
          <a:p>
            <a:pPr algn="ctr">
              <a:lnSpc>
                <a:spcPts val="7279"/>
              </a:lnSpc>
            </a:pPr>
            <a:r>
              <a:rPr lang="en-US" sz="5199">
                <a:solidFill>
                  <a:srgbClr val="000000"/>
                </a:solidFill>
                <a:latin typeface="Shrikhand"/>
                <a:ea typeface="Shrikhand"/>
                <a:cs typeface="Shrikhand"/>
                <a:sym typeface="Shrikhand"/>
              </a:rPr>
              <a:t>TASK</a:t>
            </a:r>
          </a:p>
        </p:txBody>
      </p:sp>
      <p:sp>
        <p:nvSpPr>
          <p:cNvPr id="7" name="TextBox 7"/>
          <p:cNvSpPr txBox="1"/>
          <p:nvPr/>
        </p:nvSpPr>
        <p:spPr>
          <a:xfrm>
            <a:off x="1505283" y="9163050"/>
            <a:ext cx="15591759"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Add a subheading</a:t>
            </a:r>
          </a:p>
        </p:txBody>
      </p:sp>
      <p:sp>
        <p:nvSpPr>
          <p:cNvPr id="8" name="TextBox 8"/>
          <p:cNvSpPr txBox="1"/>
          <p:nvPr/>
        </p:nvSpPr>
        <p:spPr>
          <a:xfrm>
            <a:off x="2105326" y="2417480"/>
            <a:ext cx="14391673" cy="6778625"/>
          </a:xfrm>
          <a:prstGeom prst="rect">
            <a:avLst/>
          </a:prstGeom>
        </p:spPr>
        <p:txBody>
          <a:bodyPr lIns="0" tIns="0" rIns="0" bIns="0" rtlCol="0" anchor="t">
            <a:spAutoFit/>
          </a:bodyPr>
          <a:lstStyle/>
          <a:p>
            <a:pPr algn="ctr">
              <a:lnSpc>
                <a:spcPts val="4899"/>
              </a:lnSpc>
            </a:pPr>
            <a:r>
              <a:rPr lang="en-US" sz="3499" b="1">
                <a:solidFill>
                  <a:srgbClr val="000000"/>
                </a:solidFill>
                <a:latin typeface="Canva Sans Bold"/>
                <a:ea typeface="Canva Sans Bold"/>
                <a:cs typeface="Canva Sans Bold"/>
                <a:sym typeface="Canva Sans Bold"/>
              </a:rPr>
              <a:t>1. Data Collection (Web Scraping):</a:t>
            </a:r>
          </a:p>
          <a:p>
            <a:pPr algn="ctr">
              <a:lnSpc>
                <a:spcPts val="4899"/>
              </a:lnSpc>
            </a:pPr>
            <a:r>
              <a:rPr lang="en-US" sz="3499" b="1">
                <a:solidFill>
                  <a:srgbClr val="000000"/>
                </a:solidFill>
                <a:latin typeface="Canva Sans Bold"/>
                <a:ea typeface="Canva Sans Bold"/>
                <a:cs typeface="Canva Sans Bold"/>
                <a:sym typeface="Canva Sans Bold"/>
              </a:rPr>
              <a:t>Tool: Selenium and BeautifulSoup</a:t>
            </a:r>
          </a:p>
          <a:p>
            <a:pPr algn="ctr">
              <a:lnSpc>
                <a:spcPts val="4899"/>
              </a:lnSpc>
            </a:pPr>
            <a:r>
              <a:rPr lang="en-US" sz="3499" b="1">
                <a:solidFill>
                  <a:srgbClr val="000000"/>
                </a:solidFill>
                <a:latin typeface="Canva Sans Bold"/>
                <a:ea typeface="Canva Sans Bold"/>
                <a:cs typeface="Canva Sans Bold"/>
                <a:sym typeface="Canva Sans Bold"/>
              </a:rPr>
              <a:t>Task: Scrape at least 300 customer reviews from Flipkart's product page for the iPhone 15 128GB model. Each review should include:</a:t>
            </a:r>
          </a:p>
          <a:p>
            <a:pPr algn="ctr">
              <a:lnSpc>
                <a:spcPts val="4899"/>
              </a:lnSpc>
            </a:pPr>
            <a:r>
              <a:rPr lang="en-US" sz="3499" b="1">
                <a:solidFill>
                  <a:srgbClr val="000000"/>
                </a:solidFill>
                <a:latin typeface="Canva Sans Bold"/>
                <a:ea typeface="Canva Sans Bold"/>
                <a:cs typeface="Canva Sans Bold"/>
                <a:sym typeface="Canva Sans Bold"/>
              </a:rPr>
              <a:t>Username: The name of the reviewer.</a:t>
            </a:r>
          </a:p>
          <a:p>
            <a:pPr algn="ctr">
              <a:lnSpc>
                <a:spcPts val="4899"/>
              </a:lnSpc>
            </a:pPr>
            <a:r>
              <a:rPr lang="en-US" sz="3499" b="1">
                <a:solidFill>
                  <a:srgbClr val="000000"/>
                </a:solidFill>
                <a:latin typeface="Canva Sans Bold"/>
                <a:ea typeface="Canva Sans Bold"/>
                <a:cs typeface="Canva Sans Bold"/>
                <a:sym typeface="Canva Sans Bold"/>
              </a:rPr>
              <a:t>Rating: The rating provided by the user (1 to 5 stars).</a:t>
            </a:r>
          </a:p>
          <a:p>
            <a:pPr algn="ctr">
              <a:lnSpc>
                <a:spcPts val="4899"/>
              </a:lnSpc>
            </a:pPr>
            <a:r>
              <a:rPr lang="en-US" sz="3499" b="1">
                <a:solidFill>
                  <a:srgbClr val="000000"/>
                </a:solidFill>
                <a:latin typeface="Canva Sans Bold"/>
                <a:ea typeface="Canva Sans Bold"/>
                <a:cs typeface="Canva Sans Bold"/>
                <a:sym typeface="Canva Sans Bold"/>
              </a:rPr>
              <a:t>Review Text: The content of the customer's review, which may contain valuable information regarding their experience with the product.</a:t>
            </a:r>
          </a:p>
          <a:p>
            <a:pPr algn="ctr">
              <a:lnSpc>
                <a:spcPts val="4899"/>
              </a:lnSpc>
            </a:pPr>
            <a:endParaRPr lang="en-US" sz="3499" b="1">
              <a:solidFill>
                <a:srgbClr val="000000"/>
              </a:solidFill>
              <a:latin typeface="Canva Sans Bold"/>
              <a:ea typeface="Canva Sans Bold"/>
              <a:cs typeface="Canva Sans Bold"/>
              <a:sym typeface="Canva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916860" y="3148979"/>
            <a:ext cx="5689104" cy="275488"/>
            <a:chOff x="0" y="0"/>
            <a:chExt cx="4519796" cy="218865"/>
          </a:xfrm>
        </p:grpSpPr>
        <p:sp>
          <p:nvSpPr>
            <p:cNvPr id="7" name="Freeform 7"/>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8" name="TextBox 8"/>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2085550" y="-131220"/>
            <a:ext cx="9534019" cy="1112295"/>
            <a:chOff x="0" y="0"/>
            <a:chExt cx="1876002" cy="218865"/>
          </a:xfrm>
        </p:grpSpPr>
        <p:sp>
          <p:nvSpPr>
            <p:cNvPr id="10" name="Freeform 1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11" name="TextBox 1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AutoShape 1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13" name="Freeform 13"/>
          <p:cNvSpPr/>
          <p:nvPr/>
        </p:nvSpPr>
        <p:spPr>
          <a:xfrm>
            <a:off x="916860" y="3671853"/>
            <a:ext cx="16569637" cy="6243203"/>
          </a:xfrm>
          <a:custGeom>
            <a:avLst/>
            <a:gdLst/>
            <a:ahLst/>
            <a:cxnLst/>
            <a:rect l="l" t="t" r="r" b="b"/>
            <a:pathLst>
              <a:path w="16569637" h="6243203">
                <a:moveTo>
                  <a:pt x="0" y="0"/>
                </a:moveTo>
                <a:lnTo>
                  <a:pt x="16569638" y="0"/>
                </a:lnTo>
                <a:lnTo>
                  <a:pt x="16569638" y="6243202"/>
                </a:lnTo>
                <a:lnTo>
                  <a:pt x="0" y="6243202"/>
                </a:lnTo>
                <a:lnTo>
                  <a:pt x="0" y="0"/>
                </a:lnTo>
                <a:close/>
              </a:path>
            </a:pathLst>
          </a:custGeom>
          <a:blipFill>
            <a:blip r:embed="rId3"/>
            <a:stretch>
              <a:fillRect/>
            </a:stretch>
          </a:blipFill>
        </p:spPr>
      </p:sp>
      <p:sp>
        <p:nvSpPr>
          <p:cNvPr id="14" name="TextBox 14"/>
          <p:cNvSpPr txBox="1"/>
          <p:nvPr/>
        </p:nvSpPr>
        <p:spPr>
          <a:xfrm>
            <a:off x="213563" y="571133"/>
            <a:ext cx="17045737" cy="2715776"/>
          </a:xfrm>
          <a:prstGeom prst="rect">
            <a:avLst/>
          </a:prstGeom>
        </p:spPr>
        <p:txBody>
          <a:bodyPr lIns="0" tIns="0" rIns="0" bIns="0" rtlCol="0" anchor="t">
            <a:spAutoFit/>
          </a:bodyPr>
          <a:lstStyle/>
          <a:p>
            <a:pPr algn="ctr">
              <a:lnSpc>
                <a:spcPts val="3086"/>
              </a:lnSpc>
            </a:pPr>
            <a:r>
              <a:rPr lang="en-US" sz="2204">
                <a:solidFill>
                  <a:srgbClr val="CB6CE6"/>
                </a:solidFill>
                <a:latin typeface="Shrikhand"/>
                <a:ea typeface="Shrikhand"/>
                <a:cs typeface="Shrikhand"/>
                <a:sym typeface="Shrikhand"/>
              </a:rPr>
              <a:t>Steps:</a:t>
            </a:r>
          </a:p>
          <a:p>
            <a:pPr marL="475988" lvl="1" indent="-237994" algn="ctr">
              <a:lnSpc>
                <a:spcPts val="3086"/>
              </a:lnSpc>
              <a:buFont typeface="Arial"/>
              <a:buChar char="•"/>
            </a:pPr>
            <a:r>
              <a:rPr lang="en-US" sz="2204">
                <a:solidFill>
                  <a:srgbClr val="CB6CE6"/>
                </a:solidFill>
                <a:latin typeface="Shrikhand"/>
                <a:ea typeface="Shrikhand"/>
                <a:cs typeface="Shrikhand"/>
                <a:sym typeface="Shrikhand"/>
              </a:rPr>
              <a:t>Set up Selenium to automate browser interactions, navigate to Flipkart’s product page for iPhone 15 128GB, and extract the reviews.</a:t>
            </a:r>
          </a:p>
          <a:p>
            <a:pPr marL="475988" lvl="1" indent="-237994" algn="ctr">
              <a:lnSpc>
                <a:spcPts val="3086"/>
              </a:lnSpc>
              <a:buFont typeface="Arial"/>
              <a:buChar char="•"/>
            </a:pPr>
            <a:r>
              <a:rPr lang="en-US" sz="2204">
                <a:solidFill>
                  <a:srgbClr val="CB6CE6"/>
                </a:solidFill>
                <a:latin typeface="Shrikhand"/>
                <a:ea typeface="Shrikhand"/>
                <a:cs typeface="Shrikhand"/>
                <a:sym typeface="Shrikhand"/>
              </a:rPr>
              <a:t>Use BeautifulSoup to parse the HTML of the reviews and extract the relevant details (username, rating, and review text).</a:t>
            </a:r>
          </a:p>
          <a:p>
            <a:pPr marL="475988" lvl="1" indent="-237994" algn="ctr">
              <a:lnSpc>
                <a:spcPts val="3086"/>
              </a:lnSpc>
              <a:buFont typeface="Arial"/>
              <a:buChar char="•"/>
            </a:pPr>
            <a:r>
              <a:rPr lang="en-US" sz="2204">
                <a:solidFill>
                  <a:srgbClr val="CB6CE6"/>
                </a:solidFill>
                <a:latin typeface="Shrikhand"/>
                <a:ea typeface="Shrikhand"/>
                <a:cs typeface="Shrikhand"/>
                <a:sym typeface="Shrikhand"/>
              </a:rPr>
              <a:t>Ensure that the scraper handles pagination to retrieve reviews from multiple pages if necessary.</a:t>
            </a:r>
          </a:p>
          <a:p>
            <a:pPr algn="ctr">
              <a:lnSpc>
                <a:spcPts val="3086"/>
              </a:lnSpc>
            </a:pPr>
            <a:endParaRPr lang="en-US" sz="2204">
              <a:solidFill>
                <a:srgbClr val="CB6CE6"/>
              </a:solidFill>
              <a:latin typeface="Shrikhand"/>
              <a:ea typeface="Shrikhand"/>
              <a:cs typeface="Shrikhand"/>
              <a:sym typeface="Shrikha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042209" y="6038405"/>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65921" y="171080"/>
            <a:ext cx="11732344" cy="9532530"/>
          </a:xfrm>
          <a:custGeom>
            <a:avLst/>
            <a:gdLst/>
            <a:ahLst/>
            <a:cxnLst/>
            <a:rect l="l" t="t" r="r" b="b"/>
            <a:pathLst>
              <a:path w="11732344" h="9532530">
                <a:moveTo>
                  <a:pt x="0" y="0"/>
                </a:moveTo>
                <a:lnTo>
                  <a:pt x="11732344" y="0"/>
                </a:lnTo>
                <a:lnTo>
                  <a:pt x="11732344" y="9532530"/>
                </a:lnTo>
                <a:lnTo>
                  <a:pt x="0" y="9532530"/>
                </a:lnTo>
                <a:lnTo>
                  <a:pt x="0" y="0"/>
                </a:lnTo>
                <a:close/>
              </a:path>
            </a:pathLst>
          </a:custGeom>
          <a:blipFill>
            <a:blip r:embed="rId7"/>
            <a:stretch>
              <a:fillRect/>
            </a:stretch>
          </a:blipFill>
        </p:spPr>
      </p:sp>
      <p:sp>
        <p:nvSpPr>
          <p:cNvPr id="6" name="Freeform 6"/>
          <p:cNvSpPr/>
          <p:nvPr/>
        </p:nvSpPr>
        <p:spPr>
          <a:xfrm>
            <a:off x="8256391" y="6790471"/>
            <a:ext cx="5950542" cy="2844490"/>
          </a:xfrm>
          <a:custGeom>
            <a:avLst/>
            <a:gdLst/>
            <a:ahLst/>
            <a:cxnLst/>
            <a:rect l="l" t="t" r="r" b="b"/>
            <a:pathLst>
              <a:path w="5950542" h="2844490">
                <a:moveTo>
                  <a:pt x="0" y="0"/>
                </a:moveTo>
                <a:lnTo>
                  <a:pt x="5950542" y="0"/>
                </a:lnTo>
                <a:lnTo>
                  <a:pt x="5950542" y="2844490"/>
                </a:lnTo>
                <a:lnTo>
                  <a:pt x="0" y="2844490"/>
                </a:lnTo>
                <a:lnTo>
                  <a:pt x="0" y="0"/>
                </a:lnTo>
                <a:close/>
              </a:path>
            </a:pathLst>
          </a:custGeom>
          <a:blipFill>
            <a:blip r:embed="rId8"/>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86966" y="141605"/>
            <a:ext cx="11495604"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2. Data Cleaning and Preprocessing:</a:t>
            </a:r>
          </a:p>
        </p:txBody>
      </p:sp>
      <p:sp>
        <p:nvSpPr>
          <p:cNvPr id="4" name="TextBox 4"/>
          <p:cNvSpPr txBox="1"/>
          <p:nvPr/>
        </p:nvSpPr>
        <p:spPr>
          <a:xfrm>
            <a:off x="0" y="1407001"/>
            <a:ext cx="17936303" cy="7415755"/>
          </a:xfrm>
          <a:prstGeom prst="rect">
            <a:avLst/>
          </a:prstGeom>
        </p:spPr>
        <p:txBody>
          <a:bodyPr lIns="0" tIns="0" rIns="0" bIns="0" rtlCol="0" anchor="t">
            <a:spAutoFit/>
          </a:bodyPr>
          <a:lstStyle/>
          <a:p>
            <a:pPr algn="ctr">
              <a:lnSpc>
                <a:spcPts val="3907"/>
              </a:lnSpc>
            </a:pPr>
            <a:r>
              <a:rPr lang="en-US" sz="2791">
                <a:solidFill>
                  <a:srgbClr val="131211"/>
                </a:solidFill>
                <a:latin typeface="Shrikhand"/>
                <a:ea typeface="Shrikhand"/>
                <a:cs typeface="Shrikhand"/>
                <a:sym typeface="Shrikhand"/>
              </a:rPr>
              <a:t>Tool: Pandas</a:t>
            </a:r>
          </a:p>
          <a:p>
            <a:pPr algn="ctr">
              <a:lnSpc>
                <a:spcPts val="3907"/>
              </a:lnSpc>
            </a:pPr>
            <a:r>
              <a:rPr lang="en-US" sz="2791">
                <a:solidFill>
                  <a:srgbClr val="131211"/>
                </a:solidFill>
                <a:latin typeface="Shrikhand"/>
                <a:ea typeface="Shrikhand"/>
                <a:cs typeface="Shrikhand"/>
                <a:sym typeface="Shrikhand"/>
              </a:rPr>
              <a:t>Task: Clean and preprocess the scraped data for analysis.</a:t>
            </a:r>
          </a:p>
          <a:p>
            <a:pPr algn="ctr">
              <a:lnSpc>
                <a:spcPts val="3907"/>
              </a:lnSpc>
            </a:pPr>
            <a:r>
              <a:rPr lang="en-US" sz="2791">
                <a:solidFill>
                  <a:srgbClr val="131211"/>
                </a:solidFill>
                <a:latin typeface="Shrikhand"/>
                <a:ea typeface="Shrikhand"/>
                <a:cs typeface="Shrikhand"/>
                <a:sym typeface="Shrikhand"/>
              </a:rPr>
              <a:t>Steps:</a:t>
            </a:r>
          </a:p>
          <a:p>
            <a:pPr marL="602607" lvl="1" indent="-301304" algn="ctr">
              <a:lnSpc>
                <a:spcPts val="3907"/>
              </a:lnSpc>
              <a:buFont typeface="Arial"/>
              <a:buChar char="•"/>
            </a:pPr>
            <a:r>
              <a:rPr lang="en-US" sz="2791">
                <a:solidFill>
                  <a:srgbClr val="131211"/>
                </a:solidFill>
                <a:latin typeface="Shrikhand"/>
                <a:ea typeface="Shrikhand"/>
                <a:cs typeface="Shrikhand"/>
                <a:sym typeface="Shrikhand"/>
              </a:rPr>
              <a:t>Remove duplicates: Eliminate any duplicate reviews to ensure data quality.</a:t>
            </a:r>
          </a:p>
          <a:p>
            <a:pPr marL="602607" lvl="1" indent="-301304" algn="ctr">
              <a:lnSpc>
                <a:spcPts val="3907"/>
              </a:lnSpc>
              <a:buFont typeface="Arial"/>
              <a:buChar char="•"/>
            </a:pPr>
            <a:r>
              <a:rPr lang="en-US" sz="2791">
                <a:solidFill>
                  <a:srgbClr val="131211"/>
                </a:solidFill>
                <a:latin typeface="Shrikhand"/>
                <a:ea typeface="Shrikhand"/>
                <a:cs typeface="Shrikhand"/>
                <a:sym typeface="Shrikhand"/>
              </a:rPr>
              <a:t>Handle missing values: Address missing or incomplete data, such as missing review text or rating, by either removing rows or filling in missing values if applicable.</a:t>
            </a:r>
          </a:p>
          <a:p>
            <a:pPr algn="ctr">
              <a:lnSpc>
                <a:spcPts val="3907"/>
              </a:lnSpc>
            </a:pPr>
            <a:r>
              <a:rPr lang="en-US" sz="2791">
                <a:solidFill>
                  <a:srgbClr val="131211"/>
                </a:solidFill>
                <a:latin typeface="Shrikhand"/>
                <a:ea typeface="Shrikhand"/>
                <a:cs typeface="Shrikhand"/>
                <a:sym typeface="Shrikhand"/>
              </a:rPr>
              <a:t>Text preprocessing:</a:t>
            </a:r>
          </a:p>
          <a:p>
            <a:pPr marL="602607" lvl="1" indent="-301304" algn="ctr">
              <a:lnSpc>
                <a:spcPts val="3907"/>
              </a:lnSpc>
              <a:buFont typeface="Arial"/>
              <a:buChar char="•"/>
            </a:pPr>
            <a:r>
              <a:rPr lang="en-US" sz="2791">
                <a:solidFill>
                  <a:srgbClr val="131211"/>
                </a:solidFill>
                <a:latin typeface="Shrikhand"/>
                <a:ea typeface="Shrikhand"/>
                <a:cs typeface="Shrikhand"/>
                <a:sym typeface="Shrikhand"/>
              </a:rPr>
              <a:t>Convert the review text to lowercase.</a:t>
            </a:r>
          </a:p>
          <a:p>
            <a:pPr marL="602607" lvl="1" indent="-301304" algn="ctr">
              <a:lnSpc>
                <a:spcPts val="3907"/>
              </a:lnSpc>
              <a:buFont typeface="Arial"/>
              <a:buChar char="•"/>
            </a:pPr>
            <a:r>
              <a:rPr lang="en-US" sz="2791">
                <a:solidFill>
                  <a:srgbClr val="131211"/>
                </a:solidFill>
                <a:latin typeface="Shrikhand"/>
                <a:ea typeface="Shrikhand"/>
                <a:cs typeface="Shrikhand"/>
                <a:sym typeface="Shrikhand"/>
              </a:rPr>
              <a:t>Remove irrelevant characters (e.g., special characters, punctuation, and extra spaces).</a:t>
            </a:r>
          </a:p>
          <a:p>
            <a:pPr marL="602607" lvl="1" indent="-301304" algn="ctr">
              <a:lnSpc>
                <a:spcPts val="3907"/>
              </a:lnSpc>
              <a:buFont typeface="Arial"/>
              <a:buChar char="•"/>
            </a:pPr>
            <a:r>
              <a:rPr lang="en-US" sz="2791">
                <a:solidFill>
                  <a:srgbClr val="131211"/>
                </a:solidFill>
                <a:latin typeface="Shrikhand"/>
                <a:ea typeface="Shrikhand"/>
                <a:cs typeface="Shrikhand"/>
                <a:sym typeface="Shrikhand"/>
              </a:rPr>
              <a:t>Tokenize the text into individual words.</a:t>
            </a:r>
          </a:p>
          <a:p>
            <a:pPr marL="602607" lvl="1" indent="-301304" algn="ctr">
              <a:lnSpc>
                <a:spcPts val="3907"/>
              </a:lnSpc>
              <a:buFont typeface="Arial"/>
              <a:buChar char="•"/>
            </a:pPr>
            <a:r>
              <a:rPr lang="en-US" sz="2791">
                <a:solidFill>
                  <a:srgbClr val="131211"/>
                </a:solidFill>
                <a:latin typeface="Shrikhand"/>
                <a:ea typeface="Shrikhand"/>
                <a:cs typeface="Shrikhand"/>
                <a:sym typeface="Shrikhand"/>
              </a:rPr>
              <a:t>Remove stop words (commonly used words that do not add significant meaning to sentiment analysis).</a:t>
            </a:r>
          </a:p>
          <a:p>
            <a:pPr marL="602607" lvl="1" indent="-301304" algn="ctr">
              <a:lnSpc>
                <a:spcPts val="3907"/>
              </a:lnSpc>
              <a:buFont typeface="Arial"/>
              <a:buChar char="•"/>
            </a:pPr>
            <a:r>
              <a:rPr lang="en-US" sz="2791">
                <a:solidFill>
                  <a:srgbClr val="131211"/>
                </a:solidFill>
                <a:latin typeface="Shrikhand"/>
                <a:ea typeface="Shrikhand"/>
                <a:cs typeface="Shrikhand"/>
                <a:sym typeface="Shrikhand"/>
              </a:rPr>
              <a:t>Perform lemmatization to convert words into their base form (e.g., "running" → "run").</a:t>
            </a:r>
          </a:p>
          <a:p>
            <a:pPr algn="ctr">
              <a:lnSpc>
                <a:spcPts val="3907"/>
              </a:lnSpc>
            </a:pPr>
            <a:r>
              <a:rPr lang="en-US" sz="2791">
                <a:solidFill>
                  <a:srgbClr val="131211"/>
                </a:solidFill>
                <a:latin typeface="Shrikhand"/>
                <a:ea typeface="Shrikhand"/>
                <a:cs typeface="Shrikhand"/>
                <a:sym typeface="Shrikhand"/>
              </a:rPr>
              <a:t> </a:t>
            </a:r>
          </a:p>
          <a:p>
            <a:pPr algn="ctr">
              <a:lnSpc>
                <a:spcPts val="3907"/>
              </a:lnSpc>
            </a:pPr>
            <a:endParaRPr lang="en-US" sz="2791">
              <a:solidFill>
                <a:srgbClr val="131211"/>
              </a:solidFill>
              <a:latin typeface="Shrikhand"/>
              <a:ea typeface="Shrikhand"/>
              <a:cs typeface="Shrikhand"/>
              <a:sym typeface="Shrikha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428466" y="496428"/>
            <a:ext cx="15431069" cy="9294144"/>
          </a:xfrm>
          <a:custGeom>
            <a:avLst/>
            <a:gdLst/>
            <a:ahLst/>
            <a:cxnLst/>
            <a:rect l="l" t="t" r="r" b="b"/>
            <a:pathLst>
              <a:path w="15431069" h="9294144">
                <a:moveTo>
                  <a:pt x="0" y="0"/>
                </a:moveTo>
                <a:lnTo>
                  <a:pt x="15431068" y="0"/>
                </a:lnTo>
                <a:lnTo>
                  <a:pt x="15431068" y="9294144"/>
                </a:lnTo>
                <a:lnTo>
                  <a:pt x="0" y="9294144"/>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621657" y="172621"/>
            <a:ext cx="13705162" cy="9941759"/>
          </a:xfrm>
          <a:custGeom>
            <a:avLst/>
            <a:gdLst/>
            <a:ahLst/>
            <a:cxnLst/>
            <a:rect l="l" t="t" r="r" b="b"/>
            <a:pathLst>
              <a:path w="13705162" h="9941759">
                <a:moveTo>
                  <a:pt x="0" y="0"/>
                </a:moveTo>
                <a:lnTo>
                  <a:pt x="13705162" y="0"/>
                </a:lnTo>
                <a:lnTo>
                  <a:pt x="13705162" y="9941758"/>
                </a:lnTo>
                <a:lnTo>
                  <a:pt x="0" y="9941758"/>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1843</Words>
  <Application>Microsoft Office PowerPoint</Application>
  <PresentationFormat>Custom</PresentationFormat>
  <Paragraphs>140</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Times New Roman Bold</vt:lpstr>
      <vt:lpstr>Algerian</vt:lpstr>
      <vt:lpstr>Bukhari Script</vt:lpstr>
      <vt:lpstr>Canva Sans Bold</vt:lpstr>
      <vt:lpstr>Arial</vt:lpstr>
      <vt:lpstr>Archivo Black</vt:lpstr>
      <vt:lpstr>Canva Sans</vt:lpstr>
      <vt:lpstr>Shrikhand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jaydeep</dc:title>
  <dc:creator>ASUS</dc:creator>
  <cp:lastModifiedBy>Jaydeep Prajapati</cp:lastModifiedBy>
  <cp:revision>2</cp:revision>
  <dcterms:created xsi:type="dcterms:W3CDTF">2006-08-16T00:00:00Z</dcterms:created>
  <dcterms:modified xsi:type="dcterms:W3CDTF">2025-07-11T18:23:29Z</dcterms:modified>
  <dc:identifier>DAGs2ab3njM</dc:identifier>
</cp:coreProperties>
</file>